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  <p:sldMasterId id="2147483701" r:id="rId2"/>
    <p:sldMasterId id="2147483702" r:id="rId3"/>
    <p:sldMasterId id="2147483703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72" r:id="rId10"/>
    <p:sldId id="261" r:id="rId11"/>
    <p:sldId id="262" r:id="rId12"/>
    <p:sldId id="267" r:id="rId13"/>
    <p:sldId id="269" r:id="rId14"/>
    <p:sldId id="270" r:id="rId15"/>
  </p:sldIdLst>
  <p:sldSz cx="9144000" cy="5143500" type="screen16x9"/>
  <p:notesSz cx="6858000" cy="9947275"/>
  <p:embeddedFontLst>
    <p:embeddedFont>
      <p:font typeface="Helvetica Neue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71">
          <p15:clr>
            <a:srgbClr val="A4A3A4"/>
          </p15:clr>
        </p15:guide>
        <p15:guide id="2" pos="1263">
          <p15:clr>
            <a:srgbClr val="A4A3A4"/>
          </p15:clr>
        </p15:guide>
        <p15:guide id="3" orient="horz" pos="158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24" autoAdjust="0"/>
  </p:normalViewPr>
  <p:slideViewPr>
    <p:cSldViewPr snapToGrid="0">
      <p:cViewPr varScale="1">
        <p:scale>
          <a:sx n="108" d="100"/>
          <a:sy n="108" d="100"/>
        </p:scale>
        <p:origin x="108" y="678"/>
      </p:cViewPr>
      <p:guideLst>
        <p:guide orient="horz" pos="1671"/>
        <p:guide pos="1263"/>
        <p:guide orient="horz" pos="15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7763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cd4d51e2a_17_55:notes"/>
          <p:cNvSpPr txBox="1">
            <a:spLocks noGrp="1"/>
          </p:cNvSpPr>
          <p:nvPr>
            <p:ph type="body" idx="1"/>
          </p:nvPr>
        </p:nvSpPr>
        <p:spPr>
          <a:xfrm>
            <a:off x="522181" y="7431692"/>
            <a:ext cx="4177519" cy="704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1" name="Google Shape;281;gdcd4d51e2a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603500" y="1173163"/>
            <a:ext cx="10429875" cy="5867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788117"/>
            <a:ext cx="5486700" cy="39169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7675" y="1244600"/>
            <a:ext cx="5962650" cy="3354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4644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aa5d4041f_9_132:notes"/>
          <p:cNvSpPr txBox="1">
            <a:spLocks noGrp="1"/>
          </p:cNvSpPr>
          <p:nvPr>
            <p:ph type="body" idx="1"/>
          </p:nvPr>
        </p:nvSpPr>
        <p:spPr>
          <a:xfrm>
            <a:off x="685599" y="4788117"/>
            <a:ext cx="5486813" cy="39167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daa5d4041f_9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7675" y="1244600"/>
            <a:ext cx="5962650" cy="3354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daa5d4041f_0_214:notes"/>
          <p:cNvSpPr txBox="1">
            <a:spLocks noGrp="1"/>
          </p:cNvSpPr>
          <p:nvPr>
            <p:ph type="body" idx="1"/>
          </p:nvPr>
        </p:nvSpPr>
        <p:spPr>
          <a:xfrm>
            <a:off x="685598" y="4788117"/>
            <a:ext cx="5486700" cy="39169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daa5d4041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7675" y="1244600"/>
            <a:ext cx="5962650" cy="3354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dcf970cc0a_1_30:notes"/>
          <p:cNvSpPr txBox="1">
            <a:spLocks noGrp="1"/>
          </p:cNvSpPr>
          <p:nvPr>
            <p:ph type="body" idx="1"/>
          </p:nvPr>
        </p:nvSpPr>
        <p:spPr>
          <a:xfrm>
            <a:off x="685598" y="4788117"/>
            <a:ext cx="5486700" cy="39169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dcf970cc0a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7675" y="1244600"/>
            <a:ext cx="5962650" cy="3354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dcd4d51e2a_7_42:notes"/>
          <p:cNvSpPr txBox="1">
            <a:spLocks noGrp="1"/>
          </p:cNvSpPr>
          <p:nvPr>
            <p:ph type="body" idx="1"/>
          </p:nvPr>
        </p:nvSpPr>
        <p:spPr>
          <a:xfrm>
            <a:off x="685599" y="4788117"/>
            <a:ext cx="5486813" cy="39167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gdcd4d51e2a_7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7675" y="1244600"/>
            <a:ext cx="5962650" cy="3354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7f3e333d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816100" y="1809750"/>
            <a:ext cx="8686800" cy="4886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8" name="Google Shape;508;gd7f3e333d6_1_0:notes"/>
          <p:cNvSpPr txBox="1">
            <a:spLocks noGrp="1"/>
          </p:cNvSpPr>
          <p:nvPr>
            <p:ph type="body" idx="1"/>
          </p:nvPr>
        </p:nvSpPr>
        <p:spPr>
          <a:xfrm>
            <a:off x="483678" y="6756353"/>
            <a:ext cx="3869387" cy="552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gd7f3e333d6_1_0:notes"/>
          <p:cNvSpPr txBox="1">
            <a:spLocks noGrp="1"/>
          </p:cNvSpPr>
          <p:nvPr>
            <p:ph type="sldNum" idx="12"/>
          </p:nvPr>
        </p:nvSpPr>
        <p:spPr>
          <a:xfrm>
            <a:off x="2739715" y="13334776"/>
            <a:ext cx="2096022" cy="704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d7f3e333d6_6_0:notes"/>
          <p:cNvSpPr txBox="1">
            <a:spLocks noGrp="1"/>
          </p:cNvSpPr>
          <p:nvPr>
            <p:ph type="body" idx="1"/>
          </p:nvPr>
        </p:nvSpPr>
        <p:spPr>
          <a:xfrm>
            <a:off x="685599" y="4788117"/>
            <a:ext cx="5486813" cy="39167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gd7f3e333d6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7675" y="1244600"/>
            <a:ext cx="5962650" cy="3354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dcd4d51e2a_5_56:notes"/>
          <p:cNvSpPr txBox="1">
            <a:spLocks noGrp="1"/>
          </p:cNvSpPr>
          <p:nvPr>
            <p:ph type="body" idx="1"/>
          </p:nvPr>
        </p:nvSpPr>
        <p:spPr>
          <a:xfrm>
            <a:off x="685598" y="4788117"/>
            <a:ext cx="5486700" cy="39169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gdcd4d51e2a_5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7675" y="1244600"/>
            <a:ext cx="5962650" cy="3354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2563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788117"/>
            <a:ext cx="5486700" cy="39169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7675" y="1244600"/>
            <a:ext cx="5962650" cy="3354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880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2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4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2"/>
          </p:nvPr>
        </p:nvSpPr>
        <p:spPr>
          <a:xfrm>
            <a:off x="3239485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3"/>
          </p:nvPr>
        </p:nvSpPr>
        <p:spPr>
          <a:xfrm>
            <a:off x="6022029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4"/>
          </p:nvPr>
        </p:nvSpPr>
        <p:spPr>
          <a:xfrm>
            <a:off x="457200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5"/>
          </p:nvPr>
        </p:nvSpPr>
        <p:spPr>
          <a:xfrm>
            <a:off x="3239485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body" idx="6"/>
          </p:nvPr>
        </p:nvSpPr>
        <p:spPr>
          <a:xfrm>
            <a:off x="6022029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628197" y="-130969"/>
            <a:ext cx="7883143" cy="99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8442099" y="4843293"/>
            <a:ext cx="467143" cy="20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1">
  <p:cSld name="3_Заголовок и объект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38" name="Google Shape;138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43" name="Google Shape;143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4" name="Google Shape;144;p29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 1">
  <p:cSld name="Title layout with centered title and subtitle placeholders 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>
  <p:cSld name="Title layout with centered title and subtitle placeholder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>
            <a:spLocks noGrp="1"/>
          </p:cNvSpPr>
          <p:nvPr>
            <p:ph type="ctrTitle"/>
          </p:nvPr>
        </p:nvSpPr>
        <p:spPr>
          <a:xfrm>
            <a:off x="311709" y="744575"/>
            <a:ext cx="8520643" cy="2052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43" cy="79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2">
  <p:cSld name="3_Заголовок и объект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67" name="Google Shape;167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33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72" name="Google Shape;172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3" name="Google Shape;173;p33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214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7"/>
          <p:cNvSpPr txBox="1">
            <a:spLocks noGrp="1"/>
          </p:cNvSpPr>
          <p:nvPr>
            <p:ph type="body" idx="1"/>
          </p:nvPr>
        </p:nvSpPr>
        <p:spPr>
          <a:xfrm>
            <a:off x="379002" y="935765"/>
            <a:ext cx="8386285" cy="38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400"/>
              <a:buFont typeface="Helvetica Neue"/>
              <a:buChar char="●"/>
              <a:defRPr sz="1100">
                <a:solidFill>
                  <a:srgbClr val="26262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■"/>
              <a:defRPr sz="1100">
                <a:solidFill>
                  <a:srgbClr val="262626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●"/>
              <a:defRPr sz="1100">
                <a:solidFill>
                  <a:srgbClr val="262626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37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2" name="Google Shape;192;p37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3" name="Google Shape;193;p37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94" name="Google Shape;194;p37"/>
          <p:cNvCxnSpPr/>
          <p:nvPr/>
        </p:nvCxnSpPr>
        <p:spPr>
          <a:xfrm rot="10800000">
            <a:off x="394135" y="692209"/>
            <a:ext cx="8519786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5" name="Google Shape;195;p37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2662" y="86469"/>
            <a:ext cx="501412" cy="561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8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8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>
            <a:spLocks noGrp="1"/>
          </p:cNvSpPr>
          <p:nvPr>
            <p:ph type="ctrTitle"/>
          </p:nvPr>
        </p:nvSpPr>
        <p:spPr>
          <a:xfrm>
            <a:off x="486922" y="39203"/>
            <a:ext cx="8148487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31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9"/>
          <p:cNvSpPr txBox="1">
            <a:spLocks noGrp="1"/>
          </p:cNvSpPr>
          <p:nvPr>
            <p:ph type="subTitle" idx="1"/>
          </p:nvPr>
        </p:nvSpPr>
        <p:spPr>
          <a:xfrm>
            <a:off x="388700" y="4055980"/>
            <a:ext cx="8344930" cy="825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10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9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9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9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0"/>
          <p:cNvSpPr txBox="1">
            <a:spLocks noGrp="1"/>
          </p:cNvSpPr>
          <p:nvPr>
            <p:ph type="body" idx="1"/>
          </p:nvPr>
        </p:nvSpPr>
        <p:spPr>
          <a:xfrm>
            <a:off x="408186" y="866936"/>
            <a:ext cx="8305958" cy="122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0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0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0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1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1"/>
          <p:cNvSpPr txBox="1">
            <a:spLocks noGrp="1"/>
          </p:cNvSpPr>
          <p:nvPr>
            <p:ph type="body" idx="1"/>
          </p:nvPr>
        </p:nvSpPr>
        <p:spPr>
          <a:xfrm>
            <a:off x="738850" y="1088631"/>
            <a:ext cx="3468544" cy="325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900" b="1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1"/>
          <p:cNvSpPr txBox="1">
            <a:spLocks noGrp="1"/>
          </p:cNvSpPr>
          <p:nvPr>
            <p:ph type="body" idx="2"/>
          </p:nvPr>
        </p:nvSpPr>
        <p:spPr>
          <a:xfrm>
            <a:off x="4985272" y="1088631"/>
            <a:ext cx="3241570" cy="278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900" b="1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1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1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1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2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2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2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2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214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379002" y="935765"/>
            <a:ext cx="8386285" cy="38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400"/>
              <a:buNone/>
              <a:defRPr sz="11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3" name="Google Shape;73;p17"/>
          <p:cNvCxnSpPr/>
          <p:nvPr/>
        </p:nvCxnSpPr>
        <p:spPr>
          <a:xfrm rot="10800000">
            <a:off x="394135" y="692209"/>
            <a:ext cx="8519786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4" name="Google Shape;74;p17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2662" y="86469"/>
            <a:ext cx="501412" cy="561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6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6"/>
          <p:cNvSpPr txBox="1">
            <a:spLocks noGrp="1"/>
          </p:cNvSpPr>
          <p:nvPr>
            <p:ph type="subTitle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7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7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7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9"/>
          <p:cNvSpPr txBox="1">
            <a:spLocks noGrp="1"/>
          </p:cNvSpPr>
          <p:nvPr>
            <p:ph type="subTitle" idx="1"/>
          </p:nvPr>
        </p:nvSpPr>
        <p:spPr>
          <a:xfrm>
            <a:off x="379029" y="73478"/>
            <a:ext cx="7272000" cy="274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0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0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0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0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1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1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1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1"/>
          <p:cNvSpPr txBox="1">
            <a:spLocks noGrp="1"/>
          </p:cNvSpPr>
          <p:nvPr>
            <p:ph type="body" idx="3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2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2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2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2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3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3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3"/>
          <p:cNvSpPr txBox="1">
            <a:spLocks noGrp="1"/>
          </p:cNvSpPr>
          <p:nvPr>
            <p:ph type="body" idx="2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4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4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4"/>
          <p:cNvSpPr txBox="1">
            <a:spLocks noGrp="1"/>
          </p:cNvSpPr>
          <p:nvPr>
            <p:ph type="body" idx="4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5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5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5"/>
          <p:cNvSpPr txBox="1">
            <a:spLocks noGrp="1"/>
          </p:cNvSpPr>
          <p:nvPr>
            <p:ph type="body" idx="2"/>
          </p:nvPr>
        </p:nvSpPr>
        <p:spPr>
          <a:xfrm>
            <a:off x="3214286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55"/>
          <p:cNvSpPr txBox="1">
            <a:spLocks noGrp="1"/>
          </p:cNvSpPr>
          <p:nvPr>
            <p:ph type="body" idx="3"/>
          </p:nvPr>
        </p:nvSpPr>
        <p:spPr>
          <a:xfrm>
            <a:off x="6049544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5"/>
          <p:cNvSpPr txBox="1">
            <a:spLocks noGrp="1"/>
          </p:cNvSpPr>
          <p:nvPr>
            <p:ph type="body" idx="4"/>
          </p:nvPr>
        </p:nvSpPr>
        <p:spPr>
          <a:xfrm>
            <a:off x="379029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5"/>
          <p:cNvSpPr txBox="1">
            <a:spLocks noGrp="1"/>
          </p:cNvSpPr>
          <p:nvPr>
            <p:ph type="body" idx="5"/>
          </p:nvPr>
        </p:nvSpPr>
        <p:spPr>
          <a:xfrm>
            <a:off x="3214286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5"/>
          <p:cNvSpPr txBox="1">
            <a:spLocks noGrp="1"/>
          </p:cNvSpPr>
          <p:nvPr>
            <p:ph type="body" idx="6"/>
          </p:nvPr>
        </p:nvSpPr>
        <p:spPr>
          <a:xfrm>
            <a:off x="6049544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Заголовок и объект">
  <p:cSld name="4_Заголовок и объек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4" y="851"/>
            <a:ext cx="1135" cy="85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5230025" y="1025038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2"/>
          </p:nvPr>
        </p:nvSpPr>
        <p:spPr>
          <a:xfrm>
            <a:off x="5230026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1550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100" b="1">
                <a:solidFill>
                  <a:srgbClr val="7F7F7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3"/>
          </p:nvPr>
        </p:nvSpPr>
        <p:spPr>
          <a:xfrm>
            <a:off x="386535" y="745203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4"/>
          </p:nvPr>
        </p:nvSpPr>
        <p:spPr>
          <a:xfrm>
            <a:off x="5236684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5"/>
          </p:nvPr>
        </p:nvSpPr>
        <p:spPr>
          <a:xfrm>
            <a:off x="7129907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cxnSp>
        <p:nvCxnSpPr>
          <p:cNvPr id="86" name="Google Shape;86;p18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" name="Google Shape;87;p18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662" y="86469"/>
            <a:ext cx="501412" cy="561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Title,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72811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3546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342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Заголовок и объект">
  <p:cSld name="4_Заголовок и объек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4" y="851"/>
            <a:ext cx="1135" cy="85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5230025" y="1025038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2"/>
          </p:nvPr>
        </p:nvSpPr>
        <p:spPr>
          <a:xfrm>
            <a:off x="5230026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1550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100" b="1">
                <a:solidFill>
                  <a:srgbClr val="7F7F7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3"/>
          </p:nvPr>
        </p:nvSpPr>
        <p:spPr>
          <a:xfrm>
            <a:off x="386535" y="745203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4"/>
          </p:nvPr>
        </p:nvSpPr>
        <p:spPr>
          <a:xfrm>
            <a:off x="5236684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5"/>
          </p:nvPr>
        </p:nvSpPr>
        <p:spPr>
          <a:xfrm>
            <a:off x="7129907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cxnSp>
        <p:nvCxnSpPr>
          <p:cNvPr id="86" name="Google Shape;86;p18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" name="Google Shape;87;p18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662" y="86469"/>
            <a:ext cx="501412" cy="561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43949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25401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itle, 2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44045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Centered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429" cy="398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8765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itle, 2 Content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89212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Title Content and 2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3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11209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itle, 2 Content over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556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Title, Content over Conte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2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87781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Title, 4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4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69946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2"/>
          </p:nvPr>
        </p:nvSpPr>
        <p:spPr>
          <a:xfrm>
            <a:off x="3239485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3"/>
          </p:nvPr>
        </p:nvSpPr>
        <p:spPr>
          <a:xfrm>
            <a:off x="6022029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4"/>
          </p:nvPr>
        </p:nvSpPr>
        <p:spPr>
          <a:xfrm>
            <a:off x="457200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5"/>
          </p:nvPr>
        </p:nvSpPr>
        <p:spPr>
          <a:xfrm>
            <a:off x="3239485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body" idx="6"/>
          </p:nvPr>
        </p:nvSpPr>
        <p:spPr>
          <a:xfrm>
            <a:off x="6022029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77909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628197" y="-130969"/>
            <a:ext cx="7883143" cy="99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8442099" y="4843293"/>
            <a:ext cx="467143" cy="20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86465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1">
  <p:cSld name="3_Заголовок и объект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38" name="Google Shape;138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43" name="Google Shape;143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4" name="Google Shape;144;p29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00886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 1">
  <p:cSld name="Title layout with centered title and subtitle placeholders 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900"/>
          </a:p>
        </p:txBody>
      </p:sp>
    </p:spTree>
    <p:extLst>
      <p:ext uri="{BB962C8B-B14F-4D97-AF65-F5344CB8AC3E}">
        <p14:creationId xmlns:p14="http://schemas.microsoft.com/office/powerpoint/2010/main" val="22818847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>
  <p:cSld name="Title layout with centered title and subtitle placeholder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900"/>
          </a:p>
        </p:txBody>
      </p:sp>
    </p:spTree>
    <p:extLst>
      <p:ext uri="{BB962C8B-B14F-4D97-AF65-F5344CB8AC3E}">
        <p14:creationId xmlns:p14="http://schemas.microsoft.com/office/powerpoint/2010/main" val="22868466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>
            <a:spLocks noGrp="1"/>
          </p:cNvSpPr>
          <p:nvPr>
            <p:ph type="ctrTitle"/>
          </p:nvPr>
        </p:nvSpPr>
        <p:spPr>
          <a:xfrm>
            <a:off x="311709" y="744575"/>
            <a:ext cx="8520643" cy="2052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43" cy="79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50768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2">
  <p:cSld name="3_Заголовок и объект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67" name="Google Shape;167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33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72" name="Google Shape;172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3" name="Google Shape;173;p33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1113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978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49164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214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7"/>
          <p:cNvSpPr txBox="1">
            <a:spLocks noGrp="1"/>
          </p:cNvSpPr>
          <p:nvPr>
            <p:ph type="body" idx="1"/>
          </p:nvPr>
        </p:nvSpPr>
        <p:spPr>
          <a:xfrm>
            <a:off x="379002" y="935765"/>
            <a:ext cx="8386285" cy="38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400"/>
              <a:buFont typeface="Helvetica Neue"/>
              <a:buChar char="●"/>
              <a:defRPr sz="1100">
                <a:solidFill>
                  <a:srgbClr val="26262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■"/>
              <a:defRPr sz="1100">
                <a:solidFill>
                  <a:srgbClr val="262626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●"/>
              <a:defRPr sz="1100">
                <a:solidFill>
                  <a:srgbClr val="262626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37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2" name="Google Shape;192;p37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3" name="Google Shape;193;p37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94" name="Google Shape;194;p37"/>
          <p:cNvCxnSpPr/>
          <p:nvPr/>
        </p:nvCxnSpPr>
        <p:spPr>
          <a:xfrm rot="10800000">
            <a:off x="394135" y="692209"/>
            <a:ext cx="8519786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5" name="Google Shape;195;p37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2662" y="86469"/>
            <a:ext cx="501412" cy="561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919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429" cy="398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3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29" y="771"/>
            <a:ext cx="514" cy="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29" y="771"/>
            <a:ext cx="257" cy="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13"/>
          <p:cNvCxnSpPr/>
          <p:nvPr/>
        </p:nvCxnSpPr>
        <p:spPr>
          <a:xfrm flipH="1">
            <a:off x="394714" y="692357"/>
            <a:ext cx="8519143" cy="161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54" name="Google Shape;54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8332200" y="86786"/>
            <a:ext cx="500184" cy="55986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7229" y="4432050"/>
            <a:ext cx="938143" cy="6848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 u="none" strike="noStrike" cap="none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4" name="Google Shape;184;p36"/>
          <p:cNvSpPr txBox="1">
            <a:spLocks noGrp="1"/>
          </p:cNvSpPr>
          <p:nvPr>
            <p:ph type="body" idx="1"/>
          </p:nvPr>
        </p:nvSpPr>
        <p:spPr>
          <a:xfrm>
            <a:off x="408186" y="866936"/>
            <a:ext cx="8305958" cy="122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36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36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36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3" descr="Picture 3"/>
          <p:cNvPicPr preferRelativeResize="0"/>
          <p:nvPr/>
        </p:nvPicPr>
        <p:blipFill rotWithShape="1">
          <a:blip r:embed="rId14">
            <a:alphaModFix/>
          </a:blip>
          <a:srcRect b="17935"/>
          <a:stretch/>
        </p:blipFill>
        <p:spPr>
          <a:xfrm>
            <a:off x="223458" y="1125900"/>
            <a:ext cx="8790686" cy="310692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3"/>
          <p:cNvSpPr/>
          <p:nvPr/>
        </p:nvSpPr>
        <p:spPr>
          <a:xfrm>
            <a:off x="307286" y="1125900"/>
            <a:ext cx="6026143" cy="2116222"/>
          </a:xfrm>
          <a:prstGeom prst="rect">
            <a:avLst/>
          </a:prstGeom>
          <a:gradFill>
            <a:gsLst>
              <a:gs pos="0">
                <a:srgbClr val="002060">
                  <a:alpha val="91372"/>
                </a:srgbClr>
              </a:gs>
              <a:gs pos="100000">
                <a:srgbClr val="8D0053">
                  <a:alpha val="91372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43" descr="Picture 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62971" y="228728"/>
            <a:ext cx="1180800" cy="124701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3"/>
          <p:cNvSpPr txBox="1">
            <a:spLocks noGrp="1"/>
          </p:cNvSpPr>
          <p:nvPr>
            <p:ph type="sldNum" idx="12"/>
          </p:nvPr>
        </p:nvSpPr>
        <p:spPr>
          <a:xfrm>
            <a:off x="4419515" y="4630307"/>
            <a:ext cx="2133257" cy="273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325" tIns="35775" rIns="36325" bIns="35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4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43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4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343" cy="298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29" y="771"/>
            <a:ext cx="514" cy="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29" y="771"/>
            <a:ext cx="257" cy="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13"/>
          <p:cNvCxnSpPr/>
          <p:nvPr/>
        </p:nvCxnSpPr>
        <p:spPr>
          <a:xfrm flipH="1">
            <a:off x="394714" y="692357"/>
            <a:ext cx="8519143" cy="161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54" name="Google Shape;54;p13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8332200" y="86786"/>
            <a:ext cx="500184" cy="55986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7229" y="4432050"/>
            <a:ext cx="938143" cy="6848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22379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6"/>
          <p:cNvSpPr/>
          <p:nvPr/>
        </p:nvSpPr>
        <p:spPr>
          <a:xfrm>
            <a:off x="427919" y="1747189"/>
            <a:ext cx="5394549" cy="90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" sz="25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Инвестиционный потенциал </a:t>
            </a:r>
            <a:endParaRPr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2500" b="1" dirty="0" smtClean="0">
                <a:solidFill>
                  <a:srgbClr val="FFFFFF"/>
                </a:solidFill>
              </a:rPr>
              <a:t>Забайкальского муниципального округа </a:t>
            </a:r>
            <a:endParaRPr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ru-RU" sz="2000" b="1" dirty="0" smtClean="0">
                <a:solidFill>
                  <a:srgbClr val="7F7F7F"/>
                </a:solidFill>
              </a:rPr>
              <a:t>Забайкальский муниципальный округ</a:t>
            </a:r>
          </a:p>
          <a:p>
            <a:pPr lvl="0">
              <a:lnSpc>
                <a:spcPct val="90000"/>
              </a:lnSpc>
            </a:pPr>
            <a:r>
              <a:rPr lang="ru-RU" sz="2000" b="1" dirty="0" smtClean="0">
                <a:solidFill>
                  <a:srgbClr val="7F7F7F"/>
                </a:solidFill>
              </a:rPr>
              <a:t>Проекты</a:t>
            </a:r>
            <a:r>
              <a:rPr lang="ru-RU" sz="2000" b="1" dirty="0">
                <a:solidFill>
                  <a:srgbClr val="7F7F7F"/>
                </a:solidFill>
              </a:rPr>
              <a:t>, которым требуется поиск инвестора</a:t>
            </a:r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406073" y="836838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Производство мясных полуфабрикатов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0" name="Google Shape;580;p65"/>
          <p:cNvSpPr txBox="1"/>
          <p:nvPr/>
        </p:nvSpPr>
        <p:spPr>
          <a:xfrm>
            <a:off x="683275" y="1395388"/>
            <a:ext cx="3000000" cy="114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Font typeface="Arial"/>
              <a:buChar char="●"/>
            </a:pPr>
            <a:r>
              <a:rPr lang="ru-RU" sz="900" dirty="0">
                <a:solidFill>
                  <a:srgbClr val="231F20"/>
                </a:solidFill>
              </a:rPr>
              <a:t>Инициатор проекта – поиск инвестора</a:t>
            </a: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Font typeface="Arial"/>
              <a:buChar char="●"/>
            </a:pPr>
            <a:r>
              <a:rPr lang="ru-RU" sz="900" dirty="0">
                <a:solidFill>
                  <a:srgbClr val="231F20"/>
                </a:solidFill>
              </a:rPr>
              <a:t>Объём инвестиций – 3500,0 тыс</a:t>
            </a:r>
            <a:r>
              <a:rPr lang="ru-RU" sz="900" dirty="0" smtClean="0">
                <a:solidFill>
                  <a:srgbClr val="231F20"/>
                </a:solidFill>
              </a:rPr>
              <a:t>. рублей</a:t>
            </a:r>
            <a:endParaRPr lang="ru-RU" sz="900" dirty="0">
              <a:solidFill>
                <a:srgbClr val="231F20"/>
              </a:solidFill>
            </a:endParaRP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Font typeface="Arial"/>
              <a:buChar char="●"/>
            </a:pPr>
            <a:r>
              <a:rPr lang="ru-RU" sz="900" dirty="0">
                <a:solidFill>
                  <a:srgbClr val="231F20"/>
                </a:solidFill>
              </a:rPr>
              <a:t>Срок окупаемости – 18 месяцев</a:t>
            </a: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Font typeface="Arial"/>
              <a:buChar char="●"/>
            </a:pPr>
            <a:r>
              <a:rPr lang="ru-RU" sz="900" dirty="0" smtClean="0">
                <a:solidFill>
                  <a:srgbClr val="231F20"/>
                </a:solidFill>
              </a:rPr>
              <a:t>Свободная </a:t>
            </a:r>
            <a:r>
              <a:rPr lang="ru-RU" sz="900" dirty="0">
                <a:solidFill>
                  <a:srgbClr val="231F20"/>
                </a:solidFill>
              </a:rPr>
              <a:t>ниша, сбыт готовой продукции – супермаркеты, общепит, общепит учреждений социальной </a:t>
            </a:r>
            <a:r>
              <a:rPr lang="ru-RU" sz="900" dirty="0" smtClean="0">
                <a:solidFill>
                  <a:srgbClr val="231F20"/>
                </a:solidFill>
              </a:rPr>
              <a:t>сферы</a:t>
            </a:r>
            <a:endParaRPr lang="ru-RU" sz="900" dirty="0">
              <a:solidFill>
                <a:srgbClr val="231F20"/>
              </a:solidFill>
            </a:endParaRPr>
          </a:p>
        </p:txBody>
      </p:sp>
      <p:sp>
        <p:nvSpPr>
          <p:cNvPr id="581" name="Google Shape;581;p65"/>
          <p:cNvSpPr txBox="1"/>
          <p:nvPr/>
        </p:nvSpPr>
        <p:spPr>
          <a:xfrm>
            <a:off x="5604875" y="1327450"/>
            <a:ext cx="3000000" cy="517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200" b="1" i="0" u="none" strike="noStrike" kern="0" cap="none" spc="0" normalizeH="0" baseline="0" noProof="0" dirty="0">
                <a:ln>
                  <a:noFill/>
                </a:ln>
                <a:solidFill>
                  <a:srgbClr val="6C6C7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карта района с указанными </a:t>
            </a:r>
            <a:r>
              <a:rPr kumimoji="0" lang="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6C6C7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инвестплощадками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2" name="Google Shape;582;p65"/>
          <p:cNvSpPr/>
          <p:nvPr/>
        </p:nvSpPr>
        <p:spPr>
          <a:xfrm>
            <a:off x="5352948" y="2806313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Строительство</a:t>
            </a:r>
            <a:r>
              <a:rPr kumimoji="0" lang="ru" sz="11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гостиницы на 42 номера (116 мест) в пгт.Забайкальск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3" name="Google Shape;583;p65"/>
          <p:cNvSpPr txBox="1"/>
          <p:nvPr/>
        </p:nvSpPr>
        <p:spPr>
          <a:xfrm>
            <a:off x="536028" y="3393338"/>
            <a:ext cx="3424445" cy="167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/>
              <a:buChar char="●"/>
              <a:tabLst/>
              <a:defRPr/>
            </a:pPr>
            <a:r>
              <a:rPr kumimoji="0" lang="ru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Инициатор проекта </a:t>
            </a:r>
            <a:r>
              <a:rPr kumimoji="0" lang="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</a:t>
            </a:r>
            <a:r>
              <a:rPr lang="ru-RU" sz="900" dirty="0" smtClean="0">
                <a:solidFill>
                  <a:srgbClr val="231F20"/>
                </a:solidFill>
              </a:rPr>
              <a:t>поиск инвестора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/>
              <a:buChar char="●"/>
              <a:tabLst/>
              <a:defRPr/>
            </a:pPr>
            <a:r>
              <a:rPr kumimoji="0" lang="ru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Объём инвестиций </a:t>
            </a:r>
            <a:r>
              <a:rPr kumimoji="0" lang="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10558,5 тыс. рублей</a:t>
            </a:r>
            <a:endParaRPr kumimoji="0" sz="900" b="1" i="0" u="none" strike="noStrike" kern="0" cap="none" spc="0" normalizeH="0" baseline="0" noProof="0" dirty="0">
              <a:ln>
                <a:noFill/>
              </a:ln>
              <a:solidFill>
                <a:srgbClr val="89186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/>
              <a:buChar char="●"/>
              <a:tabLst/>
              <a:defRPr/>
            </a:pPr>
            <a:r>
              <a:rPr kumimoji="0" lang="ru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Срок окупаемости </a:t>
            </a:r>
            <a:r>
              <a:rPr kumimoji="0" lang="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18 месяцев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Font typeface="Arial"/>
              <a:buChar char="●"/>
            </a:pPr>
            <a:r>
              <a:rPr kumimoji="0" lang="ru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Текущая ситуация - </a:t>
            </a:r>
            <a:r>
              <a:rPr lang="ru-RU" sz="800" dirty="0">
                <a:solidFill>
                  <a:srgbClr val="231F20"/>
                </a:solidFill>
              </a:rPr>
              <a:t>На территории муниципального района "Забайкальский район" не имеется убойных пунктов, что в свою очередь приводит к невозможности осуществлять забой скота и реализацию продукции, гражданам и организациям приходится выезжать за пределы района и вывозить животных для убоя, что приводить к увеличению затрат и стоимости продукции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584" name="Google Shape;584;p65"/>
          <p:cNvSpPr/>
          <p:nvPr/>
        </p:nvSpPr>
        <p:spPr>
          <a:xfrm>
            <a:off x="406073" y="2806313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Строительство убойного цеха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5" name="Google Shape;585;p65"/>
          <p:cNvSpPr txBox="1"/>
          <p:nvPr/>
        </p:nvSpPr>
        <p:spPr>
          <a:xfrm>
            <a:off x="5630150" y="3365038"/>
            <a:ext cx="3000000" cy="114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/>
              <a:buChar char="●"/>
              <a:tabLst/>
              <a:defRPr/>
            </a:pPr>
            <a:r>
              <a:rPr kumimoji="0" lang="ru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Инициатор проекта </a:t>
            </a:r>
            <a:r>
              <a:rPr kumimoji="0" lang="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поиск инвестора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/>
              <a:buChar char="●"/>
              <a:tabLst/>
              <a:defRPr/>
            </a:pPr>
            <a:r>
              <a:rPr kumimoji="0" lang="ru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Объём инвестиций </a:t>
            </a:r>
            <a:r>
              <a:rPr kumimoji="0" lang="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51375,1 тыс. рублей</a:t>
            </a:r>
            <a:endParaRPr kumimoji="0" sz="900" b="1" i="0" u="none" strike="noStrike" kern="0" cap="none" spc="0" normalizeH="0" baseline="0" noProof="0" dirty="0">
              <a:ln>
                <a:noFill/>
              </a:ln>
              <a:solidFill>
                <a:srgbClr val="89186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/>
              <a:buChar char="●"/>
              <a:tabLst/>
              <a:defRPr/>
            </a:pPr>
            <a:r>
              <a:rPr kumimoji="0" lang="ru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Срок окупаемости </a:t>
            </a:r>
            <a:r>
              <a:rPr kumimoji="0" lang="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19 месяцев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/>
              <a:buChar char="●"/>
              <a:tabLst/>
              <a:defRPr/>
            </a:pPr>
            <a:r>
              <a:rPr kumimoji="0" lang="ru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Текущая ситуация </a:t>
            </a:r>
            <a:r>
              <a:rPr kumimoji="0" lang="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отсутсвие</a:t>
            </a:r>
            <a:r>
              <a:rPr kumimoji="0" lang="ru" sz="900" b="0" i="0" u="none" strike="noStrike" kern="0" cap="none" spc="0" normalizeH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достаточного количесва коллективных средств размещения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294" y="1844484"/>
            <a:ext cx="340613" cy="3406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004" y="792196"/>
            <a:ext cx="3884623" cy="18257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0893" y="2165801"/>
            <a:ext cx="158510" cy="1524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087" y="2165801"/>
            <a:ext cx="158510" cy="152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052" y="2117874"/>
            <a:ext cx="142440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39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ru-RU" sz="2000" b="1" dirty="0" smtClean="0">
                <a:solidFill>
                  <a:srgbClr val="7F7F7F"/>
                </a:solidFill>
              </a:rPr>
              <a:t>Забайкальский муниципальный округ</a:t>
            </a:r>
          </a:p>
          <a:p>
            <a:pPr lvl="0">
              <a:lnSpc>
                <a:spcPct val="90000"/>
              </a:lnSpc>
            </a:pPr>
            <a:r>
              <a:rPr lang="ru-RU" sz="2000" b="1" dirty="0" smtClean="0">
                <a:solidFill>
                  <a:srgbClr val="7F7F7F"/>
                </a:solidFill>
              </a:rPr>
              <a:t>Проекты</a:t>
            </a:r>
            <a:r>
              <a:rPr lang="ru-RU" sz="2000" b="1" dirty="0">
                <a:solidFill>
                  <a:srgbClr val="7F7F7F"/>
                </a:solidFill>
              </a:rPr>
              <a:t>, которым требуется поиск инвестора</a:t>
            </a:r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406073" y="836838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Детский развивающий центр в пгт.Забайкальск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0" name="Google Shape;580;p65"/>
          <p:cNvSpPr txBox="1"/>
          <p:nvPr/>
        </p:nvSpPr>
        <p:spPr>
          <a:xfrm>
            <a:off x="406073" y="1395388"/>
            <a:ext cx="4008272" cy="1388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/>
              <a:buChar char="●"/>
              <a:tabLst/>
              <a:defRPr/>
            </a:pPr>
            <a:r>
              <a:rPr kumimoji="0" lang="ru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Инициатор проекта </a:t>
            </a:r>
            <a:r>
              <a:rPr kumimoji="0" lang="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поиск инвестора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/>
              <a:buChar char="●"/>
              <a:tabLst/>
              <a:defRPr/>
            </a:pPr>
            <a:r>
              <a:rPr kumimoji="0" lang="ru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Объём инвестиций </a:t>
            </a:r>
            <a:r>
              <a:rPr kumimoji="0" lang="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2475,0 тыс. рублей</a:t>
            </a:r>
            <a:endParaRPr kumimoji="0" sz="900" b="1" i="0" u="none" strike="noStrike" kern="0" cap="none" spc="0" normalizeH="0" baseline="0" noProof="0" dirty="0">
              <a:ln>
                <a:noFill/>
              </a:ln>
              <a:solidFill>
                <a:srgbClr val="89186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/>
              <a:buChar char="●"/>
              <a:tabLst/>
              <a:defRPr/>
            </a:pPr>
            <a:r>
              <a:rPr kumimoji="0" lang="ru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Срок окупаемости </a:t>
            </a:r>
            <a:r>
              <a:rPr kumimoji="0" lang="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16 месяцев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Font typeface="Arial"/>
              <a:buChar char="●"/>
            </a:pPr>
            <a:r>
              <a:rPr kumimoji="0" lang="ru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Текущая ситуация - </a:t>
            </a:r>
            <a:r>
              <a:rPr lang="ru-RU" sz="800" dirty="0">
                <a:solidFill>
                  <a:srgbClr val="231F20"/>
                </a:solidFill>
              </a:rPr>
              <a:t>Численность школьников в </a:t>
            </a:r>
            <a:r>
              <a:rPr lang="ru-RU" sz="800" dirty="0" err="1">
                <a:solidFill>
                  <a:srgbClr val="231F20"/>
                </a:solidFill>
              </a:rPr>
              <a:t>пгт</a:t>
            </a:r>
            <a:r>
              <a:rPr lang="ru-RU" sz="800" dirty="0">
                <a:solidFill>
                  <a:srgbClr val="231F20"/>
                </a:solidFill>
              </a:rPr>
              <a:t>. Забайкальск 2059 человек, численность воспитанников детских садов 853 человека. В поселке 3 учреждения дополнительного образования, в которых обучается всего 587 детей, соответственно охват детей дополнительным образованием составляет 20%.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583" name="Google Shape;583;p65"/>
          <p:cNvSpPr txBox="1"/>
          <p:nvPr/>
        </p:nvSpPr>
        <p:spPr>
          <a:xfrm>
            <a:off x="498190" y="3548704"/>
            <a:ext cx="3512559" cy="1299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/>
              <a:buChar char="●"/>
              <a:tabLst/>
              <a:defRPr/>
            </a:pPr>
            <a:r>
              <a:rPr kumimoji="0" lang="ru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Инициатор проекта </a:t>
            </a:r>
            <a:r>
              <a:rPr kumimoji="0" lang="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поиск инвестора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/>
              <a:buChar char="●"/>
              <a:tabLst/>
              <a:defRPr/>
            </a:pPr>
            <a:r>
              <a:rPr kumimoji="0" lang="ru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Объём инвестиций </a:t>
            </a:r>
            <a:r>
              <a:rPr kumimoji="0" lang="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6202,8 тыс. рублей</a:t>
            </a:r>
            <a:endParaRPr kumimoji="0" sz="900" b="1" i="0" u="none" strike="noStrike" kern="0" cap="none" spc="0" normalizeH="0" baseline="0" noProof="0" dirty="0">
              <a:ln>
                <a:noFill/>
              </a:ln>
              <a:solidFill>
                <a:srgbClr val="89186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/>
              <a:buChar char="●"/>
              <a:tabLst/>
              <a:defRPr/>
            </a:pPr>
            <a:r>
              <a:rPr kumimoji="0" lang="ru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Срок окупаемости </a:t>
            </a:r>
            <a:r>
              <a:rPr kumimoji="0" lang="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 месяцев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Font typeface="Arial"/>
              <a:buChar char="●"/>
            </a:pPr>
            <a:r>
              <a:rPr kumimoji="0" lang="ru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Текущая ситуация - </a:t>
            </a:r>
            <a:r>
              <a:rPr lang="ru-RU" sz="900" dirty="0">
                <a:solidFill>
                  <a:srgbClr val="231F20"/>
                </a:solidFill>
              </a:rPr>
              <a:t>На сегодняшний день в районе </a:t>
            </a:r>
            <a:r>
              <a:rPr lang="ru-RU" sz="900" dirty="0" smtClean="0">
                <a:solidFill>
                  <a:srgbClr val="231F20"/>
                </a:solidFill>
              </a:rPr>
              <a:t>отсутствует </a:t>
            </a:r>
            <a:r>
              <a:rPr lang="ru-RU" sz="900" dirty="0">
                <a:solidFill>
                  <a:srgbClr val="231F20"/>
                </a:solidFill>
              </a:rPr>
              <a:t>транспортное (пассажирское) обслуживание населения между поселениями и районным центром. 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4" name="Google Shape;584;p65"/>
          <p:cNvSpPr/>
          <p:nvPr/>
        </p:nvSpPr>
        <p:spPr>
          <a:xfrm>
            <a:off x="406073" y="2907161"/>
            <a:ext cx="3554400" cy="429852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Пассажирские перевозки по маршруту Забайкальск – Билитуй - Даурия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107" y="922009"/>
            <a:ext cx="4029805" cy="32616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115" y="3393338"/>
            <a:ext cx="158192" cy="155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9468" y="2854997"/>
            <a:ext cx="158510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7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7"/>
          <p:cNvSpPr txBox="1">
            <a:spLocks noGrp="1"/>
          </p:cNvSpPr>
          <p:nvPr>
            <p:ph type="title"/>
          </p:nvPr>
        </p:nvSpPr>
        <p:spPr>
          <a:xfrm>
            <a:off x="397326" y="308818"/>
            <a:ext cx="6521100" cy="33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000" b="1" dirty="0" smtClean="0">
                <a:solidFill>
                  <a:srgbClr val="6C6C72"/>
                </a:solidFill>
              </a:rPr>
              <a:t>Забайкальский муниципальный округ</a:t>
            </a:r>
            <a:endParaRPr sz="900" dirty="0"/>
          </a:p>
        </p:txBody>
      </p:sp>
      <p:sp>
        <p:nvSpPr>
          <p:cNvPr id="303" name="Google Shape;303;p57"/>
          <p:cNvSpPr txBox="1"/>
          <p:nvPr/>
        </p:nvSpPr>
        <p:spPr>
          <a:xfrm>
            <a:off x="410675" y="1365924"/>
            <a:ext cx="9312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no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Граничит с </a:t>
            </a:r>
            <a:r>
              <a:rPr lang="ru" sz="800" dirty="0" smtClean="0">
                <a:solidFill>
                  <a:schemeClr val="dk1"/>
                </a:solidFill>
              </a:rPr>
              <a:t>Борзинскм и Краснокаменским округами </a:t>
            </a:r>
            <a:r>
              <a:rPr lang="ru" sz="800" dirty="0">
                <a:solidFill>
                  <a:schemeClr val="dk1"/>
                </a:solidFill>
              </a:rPr>
              <a:t>и   </a:t>
            </a:r>
            <a:r>
              <a:rPr lang="ru" sz="800" dirty="0" smtClean="0">
                <a:solidFill>
                  <a:schemeClr val="dk1"/>
                </a:solidFill>
              </a:rPr>
              <a:t>КНР/Монголия</a:t>
            </a:r>
            <a:endParaRPr sz="800" dirty="0">
              <a:solidFill>
                <a:schemeClr val="dk1"/>
              </a:solidFill>
            </a:endParaRPr>
          </a:p>
        </p:txBody>
      </p:sp>
      <p:sp>
        <p:nvSpPr>
          <p:cNvPr id="304" name="Google Shape;304;p57"/>
          <p:cNvSpPr txBox="1"/>
          <p:nvPr/>
        </p:nvSpPr>
        <p:spPr>
          <a:xfrm>
            <a:off x="1406176" y="1365927"/>
            <a:ext cx="9939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noAutofit/>
          </a:bodyPr>
          <a:lstStyle/>
          <a:p>
            <a:pPr marL="12700" marR="0" lvl="0" indent="-1270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Авиасообщение </a:t>
            </a:r>
            <a:r>
              <a:rPr lang="ru" sz="800" dirty="0" smtClean="0">
                <a:solidFill>
                  <a:schemeClr val="dk1"/>
                </a:solidFill>
              </a:rPr>
              <a:t>(отсутствует)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305" name="Google Shape;305;p57"/>
          <p:cNvSpPr txBox="1"/>
          <p:nvPr/>
        </p:nvSpPr>
        <p:spPr>
          <a:xfrm>
            <a:off x="2418348" y="1365927"/>
            <a:ext cx="1085700" cy="770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ЖД сообщение</a:t>
            </a:r>
            <a:endParaRPr sz="800">
              <a:solidFill>
                <a:schemeClr val="dk1"/>
              </a:solidFill>
            </a:endParaRPr>
          </a:p>
          <a:p>
            <a:pPr marL="12700" lvl="0" algn="ctr">
              <a:lnSpc>
                <a:spcPct val="103499"/>
              </a:lnSpc>
            </a:pPr>
            <a:r>
              <a:rPr lang="ru-RU" sz="800" dirty="0" smtClean="0"/>
              <a:t>железная дорога «Чита – Забайкальск» Забайкальской железной дороги – филиала ОАО «РЖД»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306" name="Google Shape;306;p57"/>
          <p:cNvSpPr/>
          <p:nvPr/>
        </p:nvSpPr>
        <p:spPr>
          <a:xfrm>
            <a:off x="820091" y="984362"/>
            <a:ext cx="98100" cy="287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57"/>
          <p:cNvSpPr/>
          <p:nvPr/>
        </p:nvSpPr>
        <p:spPr>
          <a:xfrm>
            <a:off x="1766934" y="1027634"/>
            <a:ext cx="255510" cy="201651"/>
          </a:xfrm>
          <a:custGeom>
            <a:avLst/>
            <a:gdLst/>
            <a:ahLst/>
            <a:cxnLst/>
            <a:rect l="l" t="t" r="r" b="b"/>
            <a:pathLst>
              <a:path w="299719" h="296545" extrusionOk="0">
                <a:moveTo>
                  <a:pt x="21272" y="178092"/>
                </a:moveTo>
                <a:lnTo>
                  <a:pt x="14421" y="180413"/>
                </a:lnTo>
                <a:lnTo>
                  <a:pt x="9055" y="182524"/>
                </a:lnTo>
                <a:lnTo>
                  <a:pt x="0" y="185915"/>
                </a:lnTo>
                <a:lnTo>
                  <a:pt x="47473" y="212697"/>
                </a:lnTo>
                <a:lnTo>
                  <a:pt x="78384" y="237972"/>
                </a:lnTo>
                <a:lnTo>
                  <a:pt x="111645" y="296087"/>
                </a:lnTo>
                <a:lnTo>
                  <a:pt x="116179" y="296202"/>
                </a:lnTo>
                <a:lnTo>
                  <a:pt x="117944" y="289483"/>
                </a:lnTo>
                <a:lnTo>
                  <a:pt x="121310" y="282727"/>
                </a:lnTo>
                <a:lnTo>
                  <a:pt x="121132" y="276072"/>
                </a:lnTo>
                <a:lnTo>
                  <a:pt x="120600" y="265661"/>
                </a:lnTo>
                <a:lnTo>
                  <a:pt x="119641" y="255262"/>
                </a:lnTo>
                <a:lnTo>
                  <a:pt x="118351" y="244888"/>
                </a:lnTo>
                <a:lnTo>
                  <a:pt x="116827" y="234556"/>
                </a:lnTo>
                <a:lnTo>
                  <a:pt x="116497" y="227577"/>
                </a:lnTo>
                <a:lnTo>
                  <a:pt x="117833" y="221432"/>
                </a:lnTo>
                <a:lnTo>
                  <a:pt x="120813" y="215823"/>
                </a:lnTo>
                <a:lnTo>
                  <a:pt x="125412" y="210451"/>
                </a:lnTo>
                <a:lnTo>
                  <a:pt x="152730" y="183267"/>
                </a:lnTo>
                <a:lnTo>
                  <a:pt x="67259" y="183267"/>
                </a:lnTo>
                <a:lnTo>
                  <a:pt x="53373" y="182618"/>
                </a:lnTo>
                <a:lnTo>
                  <a:pt x="38718" y="180413"/>
                </a:lnTo>
                <a:lnTo>
                  <a:pt x="24295" y="178676"/>
                </a:lnTo>
                <a:lnTo>
                  <a:pt x="22859" y="178587"/>
                </a:lnTo>
                <a:lnTo>
                  <a:pt x="21272" y="178092"/>
                </a:lnTo>
                <a:close/>
              </a:path>
              <a:path w="299719" h="296545" extrusionOk="0">
                <a:moveTo>
                  <a:pt x="41039" y="48541"/>
                </a:moveTo>
                <a:lnTo>
                  <a:pt x="31792" y="50234"/>
                </a:lnTo>
                <a:lnTo>
                  <a:pt x="24258" y="56271"/>
                </a:lnTo>
                <a:lnTo>
                  <a:pt x="16001" y="67894"/>
                </a:lnTo>
                <a:lnTo>
                  <a:pt x="129044" y="131940"/>
                </a:lnTo>
                <a:lnTo>
                  <a:pt x="116647" y="145671"/>
                </a:lnTo>
                <a:lnTo>
                  <a:pt x="104857" y="159264"/>
                </a:lnTo>
                <a:lnTo>
                  <a:pt x="92743" y="171295"/>
                </a:lnTo>
                <a:lnTo>
                  <a:pt x="79374" y="180340"/>
                </a:lnTo>
                <a:lnTo>
                  <a:pt x="67259" y="183267"/>
                </a:lnTo>
                <a:lnTo>
                  <a:pt x="152730" y="183267"/>
                </a:lnTo>
                <a:lnTo>
                  <a:pt x="157434" y="178587"/>
                </a:lnTo>
                <a:lnTo>
                  <a:pt x="266348" y="69469"/>
                </a:lnTo>
                <a:lnTo>
                  <a:pt x="187070" y="69469"/>
                </a:lnTo>
                <a:lnTo>
                  <a:pt x="117735" y="59705"/>
                </a:lnTo>
                <a:lnTo>
                  <a:pt x="54432" y="49949"/>
                </a:lnTo>
                <a:lnTo>
                  <a:pt x="41039" y="48541"/>
                </a:lnTo>
                <a:close/>
              </a:path>
              <a:path w="299719" h="296545" extrusionOk="0">
                <a:moveTo>
                  <a:pt x="283667" y="0"/>
                </a:moveTo>
                <a:lnTo>
                  <a:pt x="263474" y="0"/>
                </a:lnTo>
                <a:lnTo>
                  <a:pt x="231848" y="31340"/>
                </a:lnTo>
                <a:lnTo>
                  <a:pt x="215928" y="46895"/>
                </a:lnTo>
                <a:lnTo>
                  <a:pt x="199783" y="62204"/>
                </a:lnTo>
                <a:lnTo>
                  <a:pt x="195300" y="66382"/>
                </a:lnTo>
                <a:lnTo>
                  <a:pt x="187070" y="69469"/>
                </a:lnTo>
                <a:lnTo>
                  <a:pt x="266348" y="69469"/>
                </a:lnTo>
                <a:lnTo>
                  <a:pt x="284403" y="51346"/>
                </a:lnTo>
                <a:lnTo>
                  <a:pt x="295568" y="37422"/>
                </a:lnTo>
                <a:lnTo>
                  <a:pt x="299170" y="24930"/>
                </a:lnTo>
                <a:lnTo>
                  <a:pt x="295205" y="12809"/>
                </a:lnTo>
                <a:lnTo>
                  <a:pt x="2836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7"/>
          <p:cNvSpPr/>
          <p:nvPr/>
        </p:nvSpPr>
        <p:spPr>
          <a:xfrm>
            <a:off x="1917375" y="1117766"/>
            <a:ext cx="63000" cy="112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57"/>
          <p:cNvSpPr/>
          <p:nvPr/>
        </p:nvSpPr>
        <p:spPr>
          <a:xfrm>
            <a:off x="410059" y="3643788"/>
            <a:ext cx="3764581" cy="124806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57"/>
          <p:cNvSpPr/>
          <p:nvPr/>
        </p:nvSpPr>
        <p:spPr>
          <a:xfrm>
            <a:off x="39900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7"/>
          <p:cNvSpPr/>
          <p:nvPr/>
        </p:nvSpPr>
        <p:spPr>
          <a:xfrm>
            <a:off x="4908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7"/>
          <p:cNvSpPr/>
          <p:nvPr/>
        </p:nvSpPr>
        <p:spPr>
          <a:xfrm>
            <a:off x="58265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7"/>
          <p:cNvSpPr/>
          <p:nvPr/>
        </p:nvSpPr>
        <p:spPr>
          <a:xfrm>
            <a:off x="67448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7"/>
          <p:cNvSpPr/>
          <p:nvPr/>
        </p:nvSpPr>
        <p:spPr>
          <a:xfrm>
            <a:off x="76630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7"/>
          <p:cNvSpPr/>
          <p:nvPr/>
        </p:nvSpPr>
        <p:spPr>
          <a:xfrm>
            <a:off x="8581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7"/>
          <p:cNvSpPr/>
          <p:nvPr/>
        </p:nvSpPr>
        <p:spPr>
          <a:xfrm>
            <a:off x="94995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7"/>
          <p:cNvSpPr/>
          <p:nvPr/>
        </p:nvSpPr>
        <p:spPr>
          <a:xfrm>
            <a:off x="104178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57"/>
          <p:cNvSpPr/>
          <p:nvPr/>
        </p:nvSpPr>
        <p:spPr>
          <a:xfrm>
            <a:off x="113360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7"/>
          <p:cNvSpPr/>
          <p:nvPr/>
        </p:nvSpPr>
        <p:spPr>
          <a:xfrm>
            <a:off x="122543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7"/>
          <p:cNvSpPr/>
          <p:nvPr/>
        </p:nvSpPr>
        <p:spPr>
          <a:xfrm>
            <a:off x="13172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7"/>
          <p:cNvSpPr/>
          <p:nvPr/>
        </p:nvSpPr>
        <p:spPr>
          <a:xfrm>
            <a:off x="140908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7"/>
          <p:cNvSpPr/>
          <p:nvPr/>
        </p:nvSpPr>
        <p:spPr>
          <a:xfrm>
            <a:off x="150091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7"/>
          <p:cNvSpPr/>
          <p:nvPr/>
        </p:nvSpPr>
        <p:spPr>
          <a:xfrm>
            <a:off x="159273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7"/>
          <p:cNvSpPr/>
          <p:nvPr/>
        </p:nvSpPr>
        <p:spPr>
          <a:xfrm>
            <a:off x="16845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7"/>
          <p:cNvSpPr/>
          <p:nvPr/>
        </p:nvSpPr>
        <p:spPr>
          <a:xfrm>
            <a:off x="177638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7"/>
          <p:cNvSpPr/>
          <p:nvPr/>
        </p:nvSpPr>
        <p:spPr>
          <a:xfrm>
            <a:off x="18682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7"/>
          <p:cNvSpPr/>
          <p:nvPr/>
        </p:nvSpPr>
        <p:spPr>
          <a:xfrm>
            <a:off x="196003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7"/>
          <p:cNvSpPr/>
          <p:nvPr/>
        </p:nvSpPr>
        <p:spPr>
          <a:xfrm>
            <a:off x="20518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57"/>
          <p:cNvSpPr/>
          <p:nvPr/>
        </p:nvSpPr>
        <p:spPr>
          <a:xfrm>
            <a:off x="214368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7"/>
          <p:cNvSpPr/>
          <p:nvPr/>
        </p:nvSpPr>
        <p:spPr>
          <a:xfrm>
            <a:off x="22355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7"/>
          <p:cNvSpPr/>
          <p:nvPr/>
        </p:nvSpPr>
        <p:spPr>
          <a:xfrm>
            <a:off x="232733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7"/>
          <p:cNvSpPr/>
          <p:nvPr/>
        </p:nvSpPr>
        <p:spPr>
          <a:xfrm>
            <a:off x="24191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7"/>
          <p:cNvSpPr/>
          <p:nvPr/>
        </p:nvSpPr>
        <p:spPr>
          <a:xfrm>
            <a:off x="251099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7"/>
          <p:cNvSpPr/>
          <p:nvPr/>
        </p:nvSpPr>
        <p:spPr>
          <a:xfrm>
            <a:off x="260281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7"/>
          <p:cNvSpPr/>
          <p:nvPr/>
        </p:nvSpPr>
        <p:spPr>
          <a:xfrm>
            <a:off x="269464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57"/>
          <p:cNvSpPr/>
          <p:nvPr/>
        </p:nvSpPr>
        <p:spPr>
          <a:xfrm>
            <a:off x="278646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7"/>
          <p:cNvSpPr/>
          <p:nvPr/>
        </p:nvSpPr>
        <p:spPr>
          <a:xfrm>
            <a:off x="287829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7"/>
          <p:cNvSpPr/>
          <p:nvPr/>
        </p:nvSpPr>
        <p:spPr>
          <a:xfrm>
            <a:off x="297011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7"/>
          <p:cNvSpPr/>
          <p:nvPr/>
        </p:nvSpPr>
        <p:spPr>
          <a:xfrm>
            <a:off x="306194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7"/>
          <p:cNvSpPr/>
          <p:nvPr/>
        </p:nvSpPr>
        <p:spPr>
          <a:xfrm>
            <a:off x="315376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7"/>
          <p:cNvSpPr/>
          <p:nvPr/>
        </p:nvSpPr>
        <p:spPr>
          <a:xfrm>
            <a:off x="324559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7"/>
          <p:cNvSpPr/>
          <p:nvPr/>
        </p:nvSpPr>
        <p:spPr>
          <a:xfrm>
            <a:off x="333741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7"/>
          <p:cNvSpPr/>
          <p:nvPr/>
        </p:nvSpPr>
        <p:spPr>
          <a:xfrm>
            <a:off x="3429243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7"/>
          <p:cNvSpPr/>
          <p:nvPr/>
        </p:nvSpPr>
        <p:spPr>
          <a:xfrm>
            <a:off x="352106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7"/>
          <p:cNvSpPr/>
          <p:nvPr/>
        </p:nvSpPr>
        <p:spPr>
          <a:xfrm>
            <a:off x="361289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7"/>
          <p:cNvSpPr/>
          <p:nvPr/>
        </p:nvSpPr>
        <p:spPr>
          <a:xfrm>
            <a:off x="370471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7"/>
          <p:cNvSpPr/>
          <p:nvPr/>
        </p:nvSpPr>
        <p:spPr>
          <a:xfrm>
            <a:off x="379654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7"/>
          <p:cNvSpPr txBox="1"/>
          <p:nvPr/>
        </p:nvSpPr>
        <p:spPr>
          <a:xfrm>
            <a:off x="1868200" y="2795100"/>
            <a:ext cx="724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П</a:t>
            </a:r>
            <a:r>
              <a:rPr lang="ru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лощадь  территории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7"/>
          <p:cNvSpPr txBox="1"/>
          <p:nvPr/>
        </p:nvSpPr>
        <p:spPr>
          <a:xfrm>
            <a:off x="390023" y="2732356"/>
            <a:ext cx="84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Общая протяжённость границ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57"/>
          <p:cNvSpPr txBox="1"/>
          <p:nvPr/>
        </p:nvSpPr>
        <p:spPr>
          <a:xfrm>
            <a:off x="1778808" y="3089306"/>
            <a:ext cx="999797" cy="582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lvl="0" algn="ctr">
              <a:lnSpc>
                <a:spcPct val="116000"/>
              </a:lnSpc>
            </a:pPr>
            <a:r>
              <a:rPr lang="en-US" altLang="ru-RU" sz="2000" b="1" dirty="0" smtClean="0">
                <a:latin typeface="+mj-lt"/>
                <a:cs typeface="Times New Roman" pitchFamily="18" charset="0"/>
              </a:rPr>
              <a:t>5 253,6</a:t>
            </a:r>
            <a:r>
              <a:rPr lang="ru" sz="2000" b="1" dirty="0" smtClean="0">
                <a:solidFill>
                  <a:schemeClr val="dk1"/>
                </a:solidFill>
                <a:latin typeface="+mj-lt"/>
                <a:sym typeface="Arial"/>
              </a:rPr>
              <a:t> </a:t>
            </a:r>
            <a:r>
              <a:rPr lang="ru" sz="1200" b="1" dirty="0">
                <a:solidFill>
                  <a:schemeClr val="dk1"/>
                </a:solidFill>
                <a:latin typeface="+mj-lt"/>
                <a:sym typeface="Arial"/>
              </a:rPr>
              <a:t>км²</a:t>
            </a:r>
            <a:endParaRPr sz="700" dirty="0">
              <a:solidFill>
                <a:schemeClr val="dk1"/>
              </a:solidFill>
              <a:latin typeface="+mj-lt"/>
              <a:sym typeface="Arial"/>
            </a:endParaRPr>
          </a:p>
        </p:txBody>
      </p:sp>
      <p:sp>
        <p:nvSpPr>
          <p:cNvPr id="351" name="Google Shape;351;p57"/>
          <p:cNvSpPr txBox="1"/>
          <p:nvPr/>
        </p:nvSpPr>
        <p:spPr>
          <a:xfrm>
            <a:off x="480597" y="3095793"/>
            <a:ext cx="652200" cy="55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</a:rPr>
              <a:t>170,3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км.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7"/>
          <p:cNvSpPr txBox="1"/>
          <p:nvPr/>
        </p:nvSpPr>
        <p:spPr>
          <a:xfrm>
            <a:off x="3413000" y="2851450"/>
            <a:ext cx="585600" cy="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Население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7"/>
          <p:cNvSpPr txBox="1"/>
          <p:nvPr/>
        </p:nvSpPr>
        <p:spPr>
          <a:xfrm>
            <a:off x="3095289" y="3091300"/>
            <a:ext cx="1167000" cy="57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</a:rPr>
              <a:t>19,191 </a:t>
            </a:r>
            <a:r>
              <a:rPr lang="ru" sz="1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тыс</a:t>
            </a: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человек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7"/>
          <p:cNvSpPr/>
          <p:nvPr/>
        </p:nvSpPr>
        <p:spPr>
          <a:xfrm>
            <a:off x="4427526" y="3643788"/>
            <a:ext cx="547665" cy="81054"/>
          </a:xfrm>
          <a:custGeom>
            <a:avLst/>
            <a:gdLst/>
            <a:ahLst/>
            <a:cxnLst/>
            <a:rect l="l" t="t" r="r" b="b"/>
            <a:pathLst>
              <a:path w="641985" h="119379" extrusionOk="0">
                <a:moveTo>
                  <a:pt x="641578" y="118846"/>
                </a:moveTo>
                <a:lnTo>
                  <a:pt x="0" y="118846"/>
                </a:lnTo>
                <a:lnTo>
                  <a:pt x="0" y="0"/>
                </a:lnTo>
                <a:lnTo>
                  <a:pt x="641578" y="0"/>
                </a:lnTo>
                <a:lnTo>
                  <a:pt x="641578" y="1188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7"/>
          <p:cNvSpPr/>
          <p:nvPr/>
        </p:nvSpPr>
        <p:spPr>
          <a:xfrm>
            <a:off x="8408179" y="2387791"/>
            <a:ext cx="554707" cy="87521"/>
          </a:xfrm>
          <a:custGeom>
            <a:avLst/>
            <a:gdLst/>
            <a:ahLst/>
            <a:cxnLst/>
            <a:rect l="l" t="t" r="r" b="b"/>
            <a:pathLst>
              <a:path w="650240" h="128904" extrusionOk="0">
                <a:moveTo>
                  <a:pt x="650011" y="128663"/>
                </a:moveTo>
                <a:lnTo>
                  <a:pt x="0" y="128663"/>
                </a:lnTo>
                <a:lnTo>
                  <a:pt x="0" y="0"/>
                </a:lnTo>
                <a:lnTo>
                  <a:pt x="650011" y="0"/>
                </a:lnTo>
                <a:lnTo>
                  <a:pt x="650011" y="1286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7"/>
          <p:cNvSpPr txBox="1"/>
          <p:nvPr/>
        </p:nvSpPr>
        <p:spPr>
          <a:xfrm>
            <a:off x="365652" y="4255709"/>
            <a:ext cx="12726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383B3E"/>
                </a:solidFill>
              </a:rPr>
              <a:t>482</a:t>
            </a:r>
            <a:r>
              <a:rPr lang="ru" sz="1800" b="1" dirty="0" smtClean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800" b="1" dirty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км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расстояние до г</a:t>
            </a:r>
            <a:r>
              <a:rPr lang="ru" sz="800" dirty="0">
                <a:solidFill>
                  <a:schemeClr val="dk1"/>
                </a:solidFill>
              </a:rPr>
              <a:t>. </a:t>
            </a: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Чита</a:t>
            </a:r>
            <a:r>
              <a:rPr lang="ru" sz="800" dirty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7"/>
          <p:cNvSpPr txBox="1"/>
          <p:nvPr/>
        </p:nvSpPr>
        <p:spPr>
          <a:xfrm>
            <a:off x="1641612" y="4346824"/>
            <a:ext cx="1475854" cy="35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 smtClean="0">
                <a:solidFill>
                  <a:srgbClr val="383B3E"/>
                </a:solidFill>
              </a:rPr>
              <a:t>пгт.Забайкальск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Административный  центр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7"/>
          <p:cNvSpPr txBox="1"/>
          <p:nvPr/>
        </p:nvSpPr>
        <p:spPr>
          <a:xfrm>
            <a:off x="3566572" y="4119843"/>
            <a:ext cx="4455214" cy="792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       1967                        2023</a:t>
            </a:r>
          </a:p>
          <a:p>
            <a:pPr marL="12700" marR="0" lvl="0" indent="0" rtl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rgbClr val="383B3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муниципальный район                 Забайкальский</a:t>
            </a:r>
          </a:p>
          <a:p>
            <a:pPr marL="12700" marR="0" lvl="0" indent="0" rtl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rgbClr val="383B3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«Забайкальский район»        муниципальный округ</a:t>
            </a:r>
            <a:r>
              <a:rPr lang="ru" sz="1800" b="1" dirty="0" smtClean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635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rgbClr val="383B3E"/>
                </a:solidFill>
              </a:rPr>
              <a:t>  </a:t>
            </a:r>
          </a:p>
          <a:p>
            <a:pPr marL="0" marR="635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rgbClr val="383B3E"/>
                </a:solidFill>
              </a:rPr>
              <a:t>                                                   </a:t>
            </a:r>
            <a:r>
              <a:rPr lang="ru" sz="800" dirty="0" smtClean="0">
                <a:solidFill>
                  <a:schemeClr val="dk1"/>
                </a:solidFill>
              </a:rPr>
              <a:t>Дата </a:t>
            </a:r>
            <a:r>
              <a:rPr lang="ru" sz="800" dirty="0">
                <a:solidFill>
                  <a:schemeClr val="dk1"/>
                </a:solidFill>
              </a:rPr>
              <a:t>образования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57"/>
          <p:cNvSpPr txBox="1"/>
          <p:nvPr/>
        </p:nvSpPr>
        <p:spPr>
          <a:xfrm>
            <a:off x="3627120" y="1373539"/>
            <a:ext cx="1402080" cy="64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Автомобильное сообщение</a:t>
            </a:r>
            <a:endParaRPr sz="800">
              <a:solidFill>
                <a:schemeClr val="dk1"/>
              </a:solidFill>
            </a:endParaRPr>
          </a:p>
          <a:p>
            <a:pPr marL="12700" lvl="0" algn="ctr">
              <a:lnSpc>
                <a:spcPct val="103499"/>
              </a:lnSpc>
            </a:pPr>
            <a:r>
              <a:rPr lang="ru-RU" sz="800" dirty="0" smtClean="0"/>
              <a:t>федеральная автодорога А-350 Чита – Забайкальск – граница с Китайской Народной Республикой</a:t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id="367" name="Google Shape;367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0600" y="280035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16288" y="2285143"/>
            <a:ext cx="554700" cy="57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17973" y="2360698"/>
            <a:ext cx="422125" cy="4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2275" y="2292926"/>
            <a:ext cx="499500" cy="4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92557" y="804160"/>
            <a:ext cx="662500" cy="647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95388" y="886424"/>
            <a:ext cx="499499" cy="4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17625" y="956089"/>
            <a:ext cx="662499" cy="36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1097" y="943650"/>
            <a:ext cx="361449" cy="393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240" y="865964"/>
            <a:ext cx="4029835" cy="29894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8"/>
          <p:cNvSpPr txBox="1">
            <a:spLocks noGrp="1"/>
          </p:cNvSpPr>
          <p:nvPr>
            <p:ph type="title"/>
          </p:nvPr>
        </p:nvSpPr>
        <p:spPr>
          <a:xfrm>
            <a:off x="397325" y="45879"/>
            <a:ext cx="7931700" cy="6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000" b="1" dirty="0" smtClean="0">
                <a:solidFill>
                  <a:srgbClr val="6C6C72"/>
                </a:solidFill>
              </a:rPr>
              <a:t>Забайкальский муниципальный округ</a:t>
            </a:r>
            <a:br>
              <a:rPr lang="ru" sz="2000" b="1" dirty="0" smtClean="0">
                <a:solidFill>
                  <a:srgbClr val="6C6C72"/>
                </a:solidFill>
              </a:rPr>
            </a:br>
            <a:r>
              <a:rPr lang="ru" sz="2000" b="1" dirty="0" smtClean="0">
                <a:solidFill>
                  <a:srgbClr val="6C6C72"/>
                </a:solidFill>
              </a:rPr>
              <a:t>Системообразующие предприятия</a:t>
            </a:r>
            <a:endParaRPr sz="600" dirty="0"/>
          </a:p>
        </p:txBody>
      </p:sp>
      <p:sp>
        <p:nvSpPr>
          <p:cNvPr id="381" name="Google Shape;381;p58"/>
          <p:cNvSpPr txBox="1"/>
          <p:nvPr/>
        </p:nvSpPr>
        <p:spPr>
          <a:xfrm>
            <a:off x="100028" y="1418687"/>
            <a:ext cx="1603075" cy="26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tx1"/>
                </a:solidFill>
                <a:highlight>
                  <a:schemeClr val="lt1"/>
                </a:highlight>
              </a:rPr>
              <a:t>Объём инвестиций </a:t>
            </a:r>
            <a:endParaRPr lang="en-US" sz="800" dirty="0" smtClean="0">
              <a:solidFill>
                <a:schemeClr val="tx1"/>
              </a:solidFill>
              <a:highlight>
                <a:schemeClr val="lt1"/>
              </a:highlight>
            </a:endParaRPr>
          </a:p>
          <a:p>
            <a:pPr lvl="0" algn="ctr">
              <a:lnSpc>
                <a:spcPct val="103499"/>
              </a:lnSpc>
            </a:pPr>
            <a:r>
              <a:rPr lang="ru" sz="800" dirty="0" smtClean="0">
                <a:solidFill>
                  <a:schemeClr val="tx1"/>
                </a:solidFill>
                <a:highlight>
                  <a:schemeClr val="lt1"/>
                </a:highlight>
              </a:rPr>
              <a:t>в основной капитал:</a:t>
            </a:r>
            <a:r>
              <a:rPr lang="ru-RU" sz="800" dirty="0">
                <a:solidFill>
                  <a:schemeClr val="tx1"/>
                </a:solidFill>
                <a:highlight>
                  <a:schemeClr val="lt1"/>
                </a:highlight>
              </a:rPr>
              <a:t> </a:t>
            </a:r>
            <a:r>
              <a:rPr lang="ru-RU" sz="800" dirty="0" smtClean="0">
                <a:solidFill>
                  <a:schemeClr val="tx1"/>
                </a:solidFill>
                <a:highlight>
                  <a:schemeClr val="lt1"/>
                </a:highlight>
              </a:rPr>
              <a:t>149,7</a:t>
            </a:r>
            <a:endParaRPr sz="800" dirty="0">
              <a:solidFill>
                <a:schemeClr val="tx1"/>
              </a:solidFill>
              <a:highlight>
                <a:schemeClr val="lt1"/>
              </a:highlight>
            </a:endParaRPr>
          </a:p>
        </p:txBody>
      </p:sp>
      <p:sp>
        <p:nvSpPr>
          <p:cNvPr id="382" name="Google Shape;382;p58"/>
          <p:cNvSpPr txBox="1"/>
          <p:nvPr/>
        </p:nvSpPr>
        <p:spPr>
          <a:xfrm>
            <a:off x="1779501" y="1369677"/>
            <a:ext cx="9939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МСП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: 893 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Численность рабочих: 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625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83" name="Google Shape;383;p58"/>
          <p:cNvSpPr/>
          <p:nvPr/>
        </p:nvSpPr>
        <p:spPr>
          <a:xfrm>
            <a:off x="410059" y="3643788"/>
            <a:ext cx="3762287" cy="124835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8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8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8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8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8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8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8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8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58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58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8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8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8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8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8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58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8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8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8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8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8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8"/>
          <p:cNvSpPr/>
          <p:nvPr/>
        </p:nvSpPr>
        <p:spPr>
          <a:xfrm>
            <a:off x="232733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8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8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8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8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8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8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8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58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8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8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8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8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8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8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8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8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8"/>
          <p:cNvSpPr txBox="1"/>
          <p:nvPr/>
        </p:nvSpPr>
        <p:spPr>
          <a:xfrm>
            <a:off x="1959150" y="2631275"/>
            <a:ext cx="652200" cy="28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dk1"/>
                </a:solidFill>
              </a:rPr>
              <a:t> 38  </a:t>
            </a:r>
            <a:r>
              <a:rPr lang="ru" sz="800" dirty="0">
                <a:solidFill>
                  <a:schemeClr val="dk1"/>
                </a:solidFill>
              </a:rPr>
              <a:t>ж/д тупиков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8"/>
          <p:cNvSpPr txBox="1"/>
          <p:nvPr/>
        </p:nvSpPr>
        <p:spPr>
          <a:xfrm>
            <a:off x="389986" y="2637631"/>
            <a:ext cx="843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Особенности района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58"/>
          <p:cNvSpPr txBox="1"/>
          <p:nvPr/>
        </p:nvSpPr>
        <p:spPr>
          <a:xfrm>
            <a:off x="1839975" y="3001249"/>
            <a:ext cx="806700" cy="43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6350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dk1"/>
                </a:solidFill>
              </a:rPr>
              <a:t>97,697</a:t>
            </a:r>
            <a:endParaRPr sz="1200" dirty="0">
              <a:solidFill>
                <a:schemeClr val="dk1"/>
              </a:solidFill>
              <a:sym typeface="Arial"/>
            </a:endParaRPr>
          </a:p>
          <a:p>
            <a:pPr marL="63500" marR="0" lvl="0" indent="0" algn="ctr" rtl="0">
              <a:lnSpc>
                <a:spcPct val="1135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chemeClr val="dk1"/>
                </a:solidFill>
                <a:sym typeface="Arial"/>
              </a:rPr>
              <a:t>тыс.м</a:t>
            </a:r>
            <a:endParaRPr sz="12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25" name="Google Shape;425;p58"/>
          <p:cNvSpPr txBox="1"/>
          <p:nvPr/>
        </p:nvSpPr>
        <p:spPr>
          <a:xfrm>
            <a:off x="485700" y="3001246"/>
            <a:ext cx="652200" cy="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dk1"/>
                </a:solidFill>
              </a:rPr>
              <a:t>Н</a:t>
            </a:r>
            <a:r>
              <a:rPr lang="ru" sz="1200" b="1" dirty="0" smtClean="0">
                <a:solidFill>
                  <a:schemeClr val="dk1"/>
                </a:solidFill>
              </a:rPr>
              <a:t>аличие МАПП и ЖДПП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58"/>
          <p:cNvSpPr txBox="1"/>
          <p:nvPr/>
        </p:nvSpPr>
        <p:spPr>
          <a:xfrm>
            <a:off x="3262225" y="2647525"/>
            <a:ext cx="910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Образовательные учреждения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58"/>
          <p:cNvSpPr txBox="1"/>
          <p:nvPr/>
        </p:nvSpPr>
        <p:spPr>
          <a:xfrm>
            <a:off x="3143943" y="3001854"/>
            <a:ext cx="985800" cy="56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</a:rPr>
              <a:t>15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</a:rPr>
              <a:t>шт.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8"/>
          <p:cNvSpPr txBox="1"/>
          <p:nvPr/>
        </p:nvSpPr>
        <p:spPr>
          <a:xfrm>
            <a:off x="251791" y="4165550"/>
            <a:ext cx="1736684" cy="29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lvl="0"/>
            <a:r>
              <a:rPr lang="ru" sz="900" b="1" dirty="0">
                <a:solidFill>
                  <a:srgbClr val="383B3E"/>
                </a:solidFill>
              </a:rPr>
              <a:t>Городское население</a:t>
            </a:r>
            <a:r>
              <a:rPr lang="ru" sz="900" b="1" dirty="0" smtClean="0">
                <a:solidFill>
                  <a:srgbClr val="383B3E"/>
                </a:solidFill>
              </a:rPr>
              <a:t>: 13 396 Сельское </a:t>
            </a:r>
            <a:r>
              <a:rPr lang="ru" sz="900" b="1" dirty="0">
                <a:solidFill>
                  <a:srgbClr val="383B3E"/>
                </a:solidFill>
              </a:rPr>
              <a:t>население</a:t>
            </a:r>
            <a:r>
              <a:rPr lang="ru" sz="900" b="1" dirty="0" smtClean="0">
                <a:solidFill>
                  <a:srgbClr val="383B3E"/>
                </a:solidFill>
              </a:rPr>
              <a:t>: 5 795</a:t>
            </a:r>
            <a:endParaRPr sz="900" b="1" dirty="0">
              <a:solidFill>
                <a:srgbClr val="383B3E"/>
              </a:solidFill>
            </a:endParaRPr>
          </a:p>
        </p:txBody>
      </p:sp>
      <p:sp>
        <p:nvSpPr>
          <p:cNvPr id="429" name="Google Shape;429;p58"/>
          <p:cNvSpPr txBox="1"/>
          <p:nvPr/>
        </p:nvSpPr>
        <p:spPr>
          <a:xfrm>
            <a:off x="1977551" y="4027109"/>
            <a:ext cx="9714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4499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383B3E"/>
                </a:solidFill>
              </a:rPr>
              <a:t>13 206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9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383B3E"/>
                </a:solidFill>
              </a:rPr>
              <a:t>чел. экономически активного населения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58"/>
          <p:cNvSpPr txBox="1"/>
          <p:nvPr/>
        </p:nvSpPr>
        <p:spPr>
          <a:xfrm>
            <a:off x="3059087" y="4027100"/>
            <a:ext cx="1231500" cy="56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44999" marR="63500" lvl="0" indent="-285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383B3E"/>
                </a:solidFill>
              </a:rPr>
              <a:t>68,4 %</a:t>
            </a:r>
            <a:endParaRPr lang="ru" sz="900" dirty="0" smtClean="0">
              <a:solidFill>
                <a:srgbClr val="383B3E"/>
              </a:solidFill>
            </a:endParaRPr>
          </a:p>
          <a:p>
            <a:pPr marL="44999" marR="63500" lvl="0" indent="-285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 smtClean="0">
                <a:solidFill>
                  <a:srgbClr val="383B3E"/>
                </a:solidFill>
              </a:rPr>
              <a:t>трудоспособного </a:t>
            </a:r>
            <a:r>
              <a:rPr lang="ru" sz="900" dirty="0">
                <a:solidFill>
                  <a:srgbClr val="383B3E"/>
                </a:solidFill>
              </a:rPr>
              <a:t>населения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58"/>
          <p:cNvSpPr txBox="1"/>
          <p:nvPr/>
        </p:nvSpPr>
        <p:spPr>
          <a:xfrm>
            <a:off x="2812526" y="1365839"/>
            <a:ext cx="1648634" cy="13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Крупные предприятия района: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50" y="917386"/>
            <a:ext cx="792300" cy="422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8284" y="861870"/>
            <a:ext cx="533100" cy="533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4248" y="861885"/>
            <a:ext cx="533100" cy="5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47300" y="2097887"/>
            <a:ext cx="422125" cy="4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8"/>
          <p:cNvPicPr preferRelativeResize="0"/>
          <p:nvPr/>
        </p:nvPicPr>
        <p:blipFill rotWithShape="1">
          <a:blip r:embed="rId7">
            <a:alphaModFix/>
          </a:blip>
          <a:srcRect t="20210" b="-20209"/>
          <a:stretch/>
        </p:blipFill>
        <p:spPr>
          <a:xfrm>
            <a:off x="379295" y="2071188"/>
            <a:ext cx="1050000" cy="10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58"/>
          <p:cNvSpPr txBox="1"/>
          <p:nvPr/>
        </p:nvSpPr>
        <p:spPr>
          <a:xfrm>
            <a:off x="6005350" y="2652775"/>
            <a:ext cx="2031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6C6C72"/>
                </a:solidFill>
              </a:rPr>
              <a:t>карта района с системообразующими предприятиями</a:t>
            </a:r>
            <a:endParaRPr/>
          </a:p>
        </p:txBody>
      </p:sp>
      <p:pic>
        <p:nvPicPr>
          <p:cNvPr id="438" name="Google Shape;438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20758" y="1914552"/>
            <a:ext cx="806700" cy="78877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431;p58"/>
          <p:cNvSpPr txBox="1"/>
          <p:nvPr/>
        </p:nvSpPr>
        <p:spPr>
          <a:xfrm>
            <a:off x="2634033" y="1653225"/>
            <a:ext cx="1955959" cy="38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 smtClean="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ОАО РЖД</a:t>
            </a:r>
          </a:p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Читинская таможня</a:t>
            </a:r>
          </a:p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ПУ ФСБ по Забайкальскому краю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4421" y="1130167"/>
            <a:ext cx="4029805" cy="32589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9"/>
          <p:cNvSpPr txBox="1">
            <a:spLocks noGrp="1"/>
          </p:cNvSpPr>
          <p:nvPr>
            <p:ph type="title"/>
          </p:nvPr>
        </p:nvSpPr>
        <p:spPr>
          <a:xfrm>
            <a:off x="397325" y="130468"/>
            <a:ext cx="7931700" cy="33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000" b="1" dirty="0" smtClean="0">
                <a:solidFill>
                  <a:srgbClr val="6C6C72"/>
                </a:solidFill>
              </a:rPr>
              <a:t>Забайкальский муниципальный округ</a:t>
            </a:r>
            <a:endParaRPr sz="2000" dirty="0"/>
          </a:p>
        </p:txBody>
      </p:sp>
      <p:sp>
        <p:nvSpPr>
          <p:cNvPr id="444" name="Google Shape;444;p59"/>
          <p:cNvSpPr txBox="1"/>
          <p:nvPr/>
        </p:nvSpPr>
        <p:spPr>
          <a:xfrm>
            <a:off x="395803" y="1391903"/>
            <a:ext cx="1050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rgbClr val="231F20"/>
                </a:solidFill>
              </a:rPr>
              <a:t>Количество культурно-досуговых заведений</a:t>
            </a:r>
            <a:endParaRPr sz="800" dirty="0">
              <a:solidFill>
                <a:srgbClr val="231F20"/>
              </a:solidFill>
            </a:endParaRPr>
          </a:p>
        </p:txBody>
      </p:sp>
      <p:sp>
        <p:nvSpPr>
          <p:cNvPr id="445" name="Google Shape;445;p59"/>
          <p:cNvSpPr txBox="1"/>
          <p:nvPr/>
        </p:nvSpPr>
        <p:spPr>
          <a:xfrm>
            <a:off x="1707234" y="1396661"/>
            <a:ext cx="11475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rgbClr val="231F20"/>
                </a:solidFill>
              </a:rPr>
              <a:t>Количество финансово - кредитных организаций</a:t>
            </a:r>
            <a:endParaRPr sz="800" dirty="0">
              <a:solidFill>
                <a:srgbClr val="231F20"/>
              </a:solidFill>
            </a:endParaRPr>
          </a:p>
        </p:txBody>
      </p:sp>
      <p:sp>
        <p:nvSpPr>
          <p:cNvPr id="446" name="Google Shape;446;p59"/>
          <p:cNvSpPr/>
          <p:nvPr/>
        </p:nvSpPr>
        <p:spPr>
          <a:xfrm>
            <a:off x="410059" y="3643788"/>
            <a:ext cx="3762287" cy="124835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59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59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9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9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9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9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9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9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9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9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9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9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59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59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59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9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59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59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59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59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59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59"/>
          <p:cNvSpPr/>
          <p:nvPr/>
        </p:nvSpPr>
        <p:spPr>
          <a:xfrm>
            <a:off x="232733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9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59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59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9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9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59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59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59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59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59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9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9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59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9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9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9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9"/>
          <p:cNvSpPr txBox="1"/>
          <p:nvPr/>
        </p:nvSpPr>
        <p:spPr>
          <a:xfrm>
            <a:off x="2004775" y="2606300"/>
            <a:ext cx="652200" cy="41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tx1"/>
                </a:solidFill>
              </a:rPr>
              <a:t>П</a:t>
            </a:r>
            <a:r>
              <a:rPr lang="ru" sz="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лощадь  </a:t>
            </a:r>
            <a:r>
              <a:rPr lang="ru" sz="800" dirty="0">
                <a:solidFill>
                  <a:schemeClr val="tx1"/>
                </a:solidFill>
              </a:rPr>
              <a:t>жилищного фонда</a:t>
            </a:r>
            <a:endParaRPr sz="8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486" name="Google Shape;486;p59"/>
          <p:cNvSpPr txBox="1"/>
          <p:nvPr/>
        </p:nvSpPr>
        <p:spPr>
          <a:xfrm>
            <a:off x="473134" y="2613646"/>
            <a:ext cx="926400" cy="41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dirty="0">
                <a:solidFill>
                  <a:schemeClr val="dk1"/>
                </a:solidFill>
              </a:rPr>
              <a:t> </a:t>
            </a:r>
            <a:r>
              <a:rPr lang="ru" sz="800" dirty="0">
                <a:solidFill>
                  <a:schemeClr val="tx1"/>
                </a:solidFill>
              </a:rPr>
              <a:t>Ежегодный объём жилого и нежилого строительства</a:t>
            </a:r>
            <a:endParaRPr sz="8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487" name="Google Shape;487;p59"/>
          <p:cNvSpPr txBox="1"/>
          <p:nvPr/>
        </p:nvSpPr>
        <p:spPr>
          <a:xfrm>
            <a:off x="1668093" y="2249504"/>
            <a:ext cx="1643550" cy="48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456,7</a:t>
            </a:r>
            <a:r>
              <a:rPr lang="ru" sz="1000" b="1" dirty="0" smtClean="0">
                <a:solidFill>
                  <a:schemeClr val="dk1"/>
                </a:solidFill>
              </a:rPr>
              <a:t>тыс. </a:t>
            </a:r>
            <a:r>
              <a:rPr lang="ru-RU" sz="1000" b="1" dirty="0">
                <a:solidFill>
                  <a:schemeClr val="dk1"/>
                </a:solidFill>
              </a:rPr>
              <a:t>к</a:t>
            </a:r>
            <a:r>
              <a:rPr lang="ru" sz="1000" b="1" dirty="0" smtClean="0">
                <a:solidFill>
                  <a:schemeClr val="dk1"/>
                </a:solidFill>
              </a:rPr>
              <a:t>в.м.</a:t>
            </a:r>
          </a:p>
          <a:p>
            <a:pPr marL="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aseline="300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88" name="Google Shape;488;p59"/>
          <p:cNvSpPr txBox="1"/>
          <p:nvPr/>
        </p:nvSpPr>
        <p:spPr>
          <a:xfrm>
            <a:off x="234024" y="2195664"/>
            <a:ext cx="1587834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136,08 </a:t>
            </a:r>
            <a:r>
              <a:rPr lang="ru" sz="1000" b="1" dirty="0" smtClean="0">
                <a:solidFill>
                  <a:schemeClr val="dk1"/>
                </a:solidFill>
              </a:rPr>
              <a:t>млн.руб</a:t>
            </a:r>
            <a:endParaRPr sz="10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89" name="Google Shape;489;p59"/>
          <p:cNvSpPr txBox="1"/>
          <p:nvPr/>
        </p:nvSpPr>
        <p:spPr>
          <a:xfrm>
            <a:off x="3262216" y="2660041"/>
            <a:ext cx="7923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Количество объектов общественного питания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9"/>
          <p:cNvSpPr txBox="1"/>
          <p:nvPr/>
        </p:nvSpPr>
        <p:spPr>
          <a:xfrm>
            <a:off x="3208418" y="2249504"/>
            <a:ext cx="985800" cy="36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39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9"/>
          <p:cNvSpPr txBox="1"/>
          <p:nvPr/>
        </p:nvSpPr>
        <p:spPr>
          <a:xfrm>
            <a:off x="369675" y="4165550"/>
            <a:ext cx="3242338" cy="428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Объекты розничной торговли: </a:t>
            </a:r>
            <a:r>
              <a:rPr lang="ru" sz="900" b="1" dirty="0" smtClean="0">
                <a:solidFill>
                  <a:srgbClr val="383B3E"/>
                </a:solidFill>
              </a:rPr>
              <a:t>176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 smtClean="0">
                <a:solidFill>
                  <a:srgbClr val="383B3E"/>
                </a:solidFill>
              </a:rPr>
              <a:t> </a:t>
            </a:r>
            <a:endParaRPr sz="900" b="1" dirty="0">
              <a:solidFill>
                <a:srgbClr val="383B3E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Объекты бытового обслуживания: </a:t>
            </a:r>
            <a:r>
              <a:rPr lang="ru" sz="900" b="1" dirty="0" smtClean="0">
                <a:solidFill>
                  <a:srgbClr val="383B3E"/>
                </a:solidFill>
              </a:rPr>
              <a:t>49</a:t>
            </a:r>
            <a:endParaRPr sz="900" b="1" dirty="0">
              <a:solidFill>
                <a:srgbClr val="383B3E"/>
              </a:solidFill>
            </a:endParaRPr>
          </a:p>
        </p:txBody>
      </p:sp>
      <p:sp>
        <p:nvSpPr>
          <p:cNvPr id="492" name="Google Shape;492;p59"/>
          <p:cNvSpPr txBox="1"/>
          <p:nvPr/>
        </p:nvSpPr>
        <p:spPr>
          <a:xfrm>
            <a:off x="3101310" y="1398151"/>
            <a:ext cx="1085700" cy="26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tx1"/>
                </a:solidFill>
              </a:rPr>
              <a:t>Номерной фонд гостиниц</a:t>
            </a:r>
            <a:endParaRPr sz="8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493" name="Google Shape;493;p59"/>
          <p:cNvSpPr txBox="1"/>
          <p:nvPr/>
        </p:nvSpPr>
        <p:spPr>
          <a:xfrm>
            <a:off x="6005350" y="2652775"/>
            <a:ext cx="203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6C6C72"/>
                </a:solidFill>
              </a:rPr>
              <a:t>карта района с крупными объектами торговли</a:t>
            </a:r>
            <a:endParaRPr/>
          </a:p>
        </p:txBody>
      </p:sp>
      <p:sp>
        <p:nvSpPr>
          <p:cNvPr id="494" name="Google Shape;494;p59"/>
          <p:cNvSpPr txBox="1"/>
          <p:nvPr/>
        </p:nvSpPr>
        <p:spPr>
          <a:xfrm>
            <a:off x="526881" y="1006825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7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59"/>
          <p:cNvSpPr txBox="1"/>
          <p:nvPr/>
        </p:nvSpPr>
        <p:spPr>
          <a:xfrm>
            <a:off x="1965100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3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59"/>
          <p:cNvSpPr txBox="1"/>
          <p:nvPr/>
        </p:nvSpPr>
        <p:spPr>
          <a:xfrm>
            <a:off x="3375225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115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092" y="1021953"/>
            <a:ext cx="4029805" cy="3261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0"/>
          <p:cNvSpPr/>
          <p:nvPr/>
        </p:nvSpPr>
        <p:spPr>
          <a:xfrm>
            <a:off x="434316" y="-21244"/>
            <a:ext cx="78840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25" rIns="56450" bIns="28225" anchor="ctr" anchorCtr="0">
            <a:noAutofit/>
          </a:bodyPr>
          <a:lstStyle/>
          <a:p>
            <a:pPr lvl="0"/>
            <a:r>
              <a:rPr lang="ru" sz="2000" b="1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dirty="0" smtClean="0">
                <a:solidFill>
                  <a:srgbClr val="7F7F7F"/>
                </a:solidFill>
              </a:rPr>
              <a:t>Забайкальский муниципальный округ</a:t>
            </a:r>
          </a:p>
          <a:p>
            <a:pPr lvl="0"/>
            <a:r>
              <a:rPr lang="ru" sz="2000" b="1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ТОР «Забайкалье</a:t>
            </a:r>
            <a:r>
              <a:rPr lang="ru" sz="2000" b="1" dirty="0" smtClean="0">
                <a:solidFill>
                  <a:srgbClr val="7F7F7F"/>
                </a:solidFill>
              </a:rPr>
              <a:t>»</a:t>
            </a:r>
            <a:endParaRPr sz="2000" b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60"/>
          <p:cNvSpPr txBox="1"/>
          <p:nvPr/>
        </p:nvSpPr>
        <p:spPr>
          <a:xfrm>
            <a:off x="399150" y="801700"/>
            <a:ext cx="8528100" cy="985500"/>
          </a:xfrm>
          <a:prstGeom prst="rect">
            <a:avLst/>
          </a:prstGeom>
          <a:solidFill>
            <a:srgbClr val="891861"/>
          </a:soli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Территория опережающего социально-экономического развития «Забайкалье» создана распоряжением Правительства РФ от 31.07.2019 года № 988 на территории 22 муниципальных районов и двух городских округов Забайкальского края</a:t>
            </a:r>
            <a:endParaRPr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60"/>
          <p:cNvSpPr txBox="1"/>
          <p:nvPr/>
        </p:nvSpPr>
        <p:spPr>
          <a:xfrm>
            <a:off x="6053774" y="1899125"/>
            <a:ext cx="2764763" cy="1345158"/>
          </a:xfrm>
          <a:prstGeom prst="rect">
            <a:avLst/>
          </a:prstGeom>
          <a:solidFill>
            <a:srgbClr val="CECBF9"/>
          </a:solidFill>
          <a:ln w="9525" cap="flat" cmpd="sng">
            <a:solidFill>
              <a:srgbClr val="CECB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lvl="0" algn="ctr">
              <a:buClr>
                <a:schemeClr val="dk1"/>
              </a:buClr>
            </a:pPr>
            <a:r>
              <a:rPr lang="ru-RU" sz="1600" b="1" dirty="0">
                <a:solidFill>
                  <a:schemeClr val="dk1"/>
                </a:solidFill>
              </a:rPr>
              <a:t>Количество предприятий в ТОР - </a:t>
            </a:r>
            <a:r>
              <a:rPr lang="ru-RU" sz="1600" b="1" dirty="0" smtClean="0">
                <a:solidFill>
                  <a:schemeClr val="tx1"/>
                </a:solidFill>
              </a:rPr>
              <a:t>9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04" name="Google Shape;504;p60"/>
          <p:cNvSpPr txBox="1"/>
          <p:nvPr/>
        </p:nvSpPr>
        <p:spPr>
          <a:xfrm>
            <a:off x="6053774" y="3377527"/>
            <a:ext cx="2764763" cy="1429883"/>
          </a:xfrm>
          <a:prstGeom prst="rect">
            <a:avLst/>
          </a:prstGeom>
          <a:solidFill>
            <a:srgbClr val="CECBF9"/>
          </a:solidFill>
          <a:ln w="9525" cap="flat" cmpd="sng">
            <a:solidFill>
              <a:srgbClr val="CECB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lvl="0" algn="ctr"/>
            <a:r>
              <a:rPr lang="ru-RU" sz="1600" b="1" dirty="0">
                <a:solidFill>
                  <a:schemeClr val="dk1"/>
                </a:solidFill>
              </a:rPr>
              <a:t>Площадь земель </a:t>
            </a:r>
            <a:r>
              <a:rPr lang="ru-RU" sz="1600" b="1" dirty="0" smtClean="0">
                <a:solidFill>
                  <a:schemeClr val="dk1"/>
                </a:solidFill>
              </a:rPr>
              <a:t>в </a:t>
            </a:r>
            <a:r>
              <a:rPr lang="ru-RU" sz="1600" b="1" dirty="0">
                <a:solidFill>
                  <a:schemeClr val="dk1"/>
                </a:solidFill>
              </a:rPr>
              <a:t>ТОР: </a:t>
            </a:r>
            <a:r>
              <a:rPr lang="ru-RU" sz="1600" b="1" dirty="0" smtClean="0">
                <a:solidFill>
                  <a:schemeClr val="tx1"/>
                </a:solidFill>
              </a:rPr>
              <a:t>31614,6843 </a:t>
            </a:r>
            <a:r>
              <a:rPr lang="ru-RU" sz="1600" b="1" dirty="0">
                <a:solidFill>
                  <a:schemeClr val="tx1"/>
                </a:solidFill>
              </a:rPr>
              <a:t>га</a:t>
            </a:r>
          </a:p>
        </p:txBody>
      </p:sp>
      <p:sp>
        <p:nvSpPr>
          <p:cNvPr id="10" name="Google Shape;505;p60"/>
          <p:cNvSpPr txBox="1"/>
          <p:nvPr/>
        </p:nvSpPr>
        <p:spPr>
          <a:xfrm>
            <a:off x="536713" y="1899125"/>
            <a:ext cx="5214730" cy="36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50" indent="-171450" algn="just">
              <a:buClr>
                <a:srgbClr val="89186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</a:rPr>
              <a:t>. Забайкальский терминал логистики и сервиса - Общество с ограниченной ответственностью «ЗТГ </a:t>
            </a:r>
            <a:r>
              <a:rPr lang="ru-RU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ИНВВЕСТ»;</a:t>
            </a:r>
          </a:p>
          <a:p>
            <a:pPr marL="171450" indent="-171450" algn="just">
              <a:buClr>
                <a:srgbClr val="89186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</a:rPr>
              <a:t>. Организация таможенного склада открытого типа - Общество с ограниченной ответственностью «Континент </a:t>
            </a:r>
            <a:r>
              <a:rPr lang="ru-RU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плюс»;</a:t>
            </a:r>
          </a:p>
          <a:p>
            <a:pPr marL="171450" indent="-171450" algn="just">
              <a:buClr>
                <a:srgbClr val="89186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</a:rPr>
              <a:t>. Развитие логистических услуг на маршруте АТР-Россия в связи с </a:t>
            </a:r>
            <a:r>
              <a:rPr lang="ru-RU" dirty="0" err="1">
                <a:latin typeface="Times New Roman" panose="02020603050405020304" pitchFamily="18" charset="0"/>
                <a:ea typeface="Arial" panose="020B0604020202020204" pitchFamily="34" charset="0"/>
              </a:rPr>
              <a:t>санкционными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</a:rPr>
              <a:t> изменениями направлений грузопотоков - Общество с ограниченной ответственностью «Международный терминал </a:t>
            </a:r>
            <a:r>
              <a:rPr lang="ru-RU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Забайкальск»;</a:t>
            </a:r>
          </a:p>
          <a:p>
            <a:pPr marL="171450" indent="-171450" algn="just">
              <a:buClr>
                <a:srgbClr val="89186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</a:rPr>
              <a:t>. Создание и дальнейшая эксплуатация Первого зернового железнодорожного терминала Забайкальск-Маньчжурия  - Общество с ограниченной ответственностью «Забайкальский зерновой терминал»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1861"/>
              </a:buClr>
              <a:buSzPct val="117000"/>
              <a:buFont typeface="Arial" panose="020B0604020202020204" pitchFamily="34" charset="0"/>
              <a:buChar char="•"/>
              <a:tabLst/>
              <a:defRPr/>
            </a:pPr>
            <a:endParaRPr lang="ru-RU" sz="1350" dirty="0" smtClean="0">
              <a:solidFill>
                <a:sysClr val="windowText" lastClr="000000"/>
              </a:solidFill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186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ru-RU" sz="2000" dirty="0">
                <a:solidFill>
                  <a:srgbClr val="7F7F7F"/>
                </a:solidFill>
                <a:latin typeface="Arial"/>
                <a:cs typeface="Arial"/>
                <a:sym typeface="Arial"/>
              </a:rPr>
              <a:t>Забайкальский муниципальный округ</a:t>
            </a:r>
            <a:br>
              <a:rPr lang="ru-RU" sz="2000" dirty="0">
                <a:solidFill>
                  <a:srgbClr val="7F7F7F"/>
                </a:solidFill>
                <a:latin typeface="Arial"/>
                <a:cs typeface="Arial"/>
                <a:sym typeface="Arial"/>
              </a:rPr>
            </a:br>
            <a:r>
              <a:rPr lang="ru-RU" sz="2000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ТОР </a:t>
            </a:r>
            <a:r>
              <a:rPr lang="ru-RU" sz="20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«Забайкалье</a:t>
            </a:r>
            <a:r>
              <a:rPr lang="ru-RU" sz="2000" dirty="0">
                <a:solidFill>
                  <a:srgbClr val="7F7F7F"/>
                </a:solidFill>
                <a:latin typeface="Arial"/>
                <a:cs typeface="Arial"/>
                <a:sym typeface="Arial"/>
              </a:rPr>
              <a:t>»</a:t>
            </a:r>
            <a:r>
              <a:rPr lang="ru-RU" sz="20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0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Контейнерный терминал для транспортной обработки (перевалки) контейнерных и конвенциональных грузов – ООО «Терминал Забайкальск»;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 продукции зерновых,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масличных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картофеля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«Три медведя»;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жилой квартал 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Забайкальск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СЗ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«ТСД Развитие»;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Строительство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контейнерного ж/д терминала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Забайкальск-Маньчжурия -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«РЖД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Актив-Забайкальск»;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Агропромышленная компания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«По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сельского хозяйства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«Дальний Восток»</a:t>
            </a:r>
          </a:p>
        </p:txBody>
      </p:sp>
    </p:spTree>
    <p:extLst>
      <p:ext uri="{BB962C8B-B14F-4D97-AF65-F5344CB8AC3E}">
        <p14:creationId xmlns:p14="http://schemas.microsoft.com/office/powerpoint/2010/main" val="2508945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1"/>
          <p:cNvSpPr txBox="1">
            <a:spLocks noGrp="1"/>
          </p:cNvSpPr>
          <p:nvPr>
            <p:ph type="title"/>
          </p:nvPr>
        </p:nvSpPr>
        <p:spPr>
          <a:xfrm>
            <a:off x="393652" y="35200"/>
            <a:ext cx="63144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dirty="0" smtClean="0">
                <a:solidFill>
                  <a:srgbClr val="6C6C72"/>
                </a:solidFill>
              </a:rPr>
              <a:t>Забайкальский муниципальный округ </a:t>
            </a:r>
            <a:br>
              <a:rPr lang="ru" sz="2000" dirty="0" smtClean="0">
                <a:solidFill>
                  <a:srgbClr val="6C6C72"/>
                </a:solidFill>
              </a:rPr>
            </a:br>
            <a:r>
              <a:rPr lang="ru" sz="2000" dirty="0" smtClean="0">
                <a:solidFill>
                  <a:srgbClr val="6C6C72"/>
                </a:solidFill>
              </a:rPr>
              <a:t>Полезные ископаемые</a:t>
            </a:r>
            <a:endParaRPr sz="1000" dirty="0">
              <a:solidFill>
                <a:srgbClr val="7F7F7F"/>
              </a:solidFill>
            </a:endParaRPr>
          </a:p>
        </p:txBody>
      </p:sp>
      <p:sp>
        <p:nvSpPr>
          <p:cNvPr id="514" name="Google Shape;514;p61"/>
          <p:cNvSpPr txBox="1"/>
          <p:nvPr/>
        </p:nvSpPr>
        <p:spPr>
          <a:xfrm>
            <a:off x="274561" y="2007323"/>
            <a:ext cx="1456647" cy="18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7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27426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</a:t>
            </a:r>
            <a:endParaRPr sz="1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6" name="Google Shape;516;p61"/>
          <p:cNvSpPr/>
          <p:nvPr/>
        </p:nvSpPr>
        <p:spPr>
          <a:xfrm>
            <a:off x="433149" y="2516925"/>
            <a:ext cx="121801" cy="96554"/>
          </a:xfrm>
          <a:custGeom>
            <a:avLst/>
            <a:gdLst/>
            <a:ahLst/>
            <a:cxnLst/>
            <a:rect l="l" t="t" r="r" b="b"/>
            <a:pathLst>
              <a:path w="142875" h="118109" extrusionOk="0">
                <a:moveTo>
                  <a:pt x="71335" y="0"/>
                </a:moveTo>
                <a:lnTo>
                  <a:pt x="0" y="117487"/>
                </a:lnTo>
                <a:lnTo>
                  <a:pt x="142684" y="117487"/>
                </a:lnTo>
                <a:lnTo>
                  <a:pt x="71335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61"/>
          <p:cNvSpPr/>
          <p:nvPr/>
        </p:nvSpPr>
        <p:spPr>
          <a:xfrm>
            <a:off x="408850" y="2325501"/>
            <a:ext cx="170400" cy="109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61"/>
          <p:cNvSpPr txBox="1"/>
          <p:nvPr/>
        </p:nvSpPr>
        <p:spPr>
          <a:xfrm>
            <a:off x="746887" y="2335616"/>
            <a:ext cx="1580100" cy="46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12700" marR="50800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Бур</a:t>
            </a:r>
            <a:r>
              <a:rPr lang="ru" sz="900" b="1" dirty="0"/>
              <a:t>ый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уголь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>
              <a:lnSpc>
                <a:spcPct val="106000"/>
              </a:lnSpc>
              <a:spcBef>
                <a:spcPts val="100"/>
              </a:spcBef>
            </a:pPr>
            <a:r>
              <a:rPr lang="ru-RU" sz="900" b="1" dirty="0" smtClean="0"/>
              <a:t>Флюорит</a:t>
            </a:r>
            <a:r>
              <a:rPr lang="ru" sz="9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endParaRPr sz="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61"/>
          <p:cNvSpPr txBox="1"/>
          <p:nvPr/>
        </p:nvSpPr>
        <p:spPr>
          <a:xfrm>
            <a:off x="6503075" y="2660175"/>
            <a:ext cx="1456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размещением полезных ископаемых</a:t>
            </a:r>
            <a:endParaRPr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211" y="749429"/>
            <a:ext cx="6608905" cy="38776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328" y="2899786"/>
            <a:ext cx="170703" cy="1097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121" y="3758995"/>
            <a:ext cx="121931" cy="975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8609" y="3563077"/>
            <a:ext cx="121931" cy="97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2"/>
          <p:cNvSpPr txBox="1"/>
          <p:nvPr/>
        </p:nvSpPr>
        <p:spPr>
          <a:xfrm>
            <a:off x="362989" y="152042"/>
            <a:ext cx="72054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cap="none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Забайкальский муниципальный округ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cap="none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Сельское </a:t>
            </a:r>
            <a:r>
              <a:rPr lang="ru" sz="2000" b="1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хозяйство </a:t>
            </a:r>
            <a:endParaRPr sz="1000" dirty="0"/>
          </a:p>
        </p:txBody>
      </p:sp>
      <p:sp>
        <p:nvSpPr>
          <p:cNvPr id="537" name="Google Shape;537;p62"/>
          <p:cNvSpPr/>
          <p:nvPr/>
        </p:nvSpPr>
        <p:spPr>
          <a:xfrm>
            <a:off x="362989" y="992121"/>
            <a:ext cx="2712083" cy="25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62"/>
          <p:cNvSpPr/>
          <p:nvPr/>
        </p:nvSpPr>
        <p:spPr>
          <a:xfrm>
            <a:off x="411289" y="854007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Площадь свободных с/х </a:t>
            </a:r>
            <a:r>
              <a:rPr lang="ru" sz="1100" b="1" dirty="0" smtClean="0">
                <a:solidFill>
                  <a:srgbClr val="FFFFFF"/>
                </a:solidFill>
              </a:rPr>
              <a:t>земель</a:t>
            </a:r>
            <a:r>
              <a:rPr lang="ru" sz="1100" b="1" smtClean="0">
                <a:solidFill>
                  <a:srgbClr val="FFFFFF"/>
                </a:solidFill>
              </a:rPr>
              <a:t>: 285 133 га</a:t>
            </a:r>
            <a:endParaRPr sz="1100" dirty="0"/>
          </a:p>
        </p:txBody>
      </p:sp>
      <p:sp>
        <p:nvSpPr>
          <p:cNvPr id="546" name="Google Shape;546;p62"/>
          <p:cNvSpPr txBox="1"/>
          <p:nvPr/>
        </p:nvSpPr>
        <p:spPr>
          <a:xfrm>
            <a:off x="186120" y="2790496"/>
            <a:ext cx="3000000" cy="154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891861"/>
                </a:solidFill>
              </a:rPr>
              <a:t>Подразделение с/х земель:</a:t>
            </a:r>
            <a:endParaRPr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200" dirty="0">
                <a:solidFill>
                  <a:srgbClr val="231F20"/>
                </a:solidFill>
              </a:rPr>
              <a:t>Пашни </a:t>
            </a:r>
            <a:r>
              <a:rPr lang="ru" sz="1200" dirty="0" smtClean="0">
                <a:solidFill>
                  <a:srgbClr val="231F20"/>
                </a:solidFill>
              </a:rPr>
              <a:t>– 6 349 га</a:t>
            </a:r>
            <a:endParaRPr sz="1200"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200" dirty="0">
                <a:solidFill>
                  <a:srgbClr val="231F20"/>
                </a:solidFill>
              </a:rPr>
              <a:t>Залежи </a:t>
            </a:r>
            <a:r>
              <a:rPr lang="ru" sz="1200" dirty="0" smtClean="0">
                <a:solidFill>
                  <a:srgbClr val="231F20"/>
                </a:solidFill>
              </a:rPr>
              <a:t>– 22 925 га</a:t>
            </a:r>
            <a:endParaRPr sz="1200"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200" dirty="0">
                <a:solidFill>
                  <a:srgbClr val="231F20"/>
                </a:solidFill>
              </a:rPr>
              <a:t>Пастбища </a:t>
            </a:r>
            <a:r>
              <a:rPr lang="ru" sz="1200" dirty="0" smtClean="0">
                <a:solidFill>
                  <a:srgbClr val="231F20"/>
                </a:solidFill>
              </a:rPr>
              <a:t>– </a:t>
            </a:r>
            <a:r>
              <a:rPr lang="ru-RU" sz="1200" dirty="0" smtClean="0">
                <a:solidFill>
                  <a:srgbClr val="231F20"/>
                </a:solidFill>
              </a:rPr>
              <a:t>203 134 га</a:t>
            </a:r>
            <a:endParaRPr sz="1200"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200" dirty="0">
                <a:solidFill>
                  <a:srgbClr val="231F20"/>
                </a:solidFill>
              </a:rPr>
              <a:t>Прочие </a:t>
            </a:r>
            <a:r>
              <a:rPr lang="ru" sz="1200" dirty="0" smtClean="0">
                <a:solidFill>
                  <a:srgbClr val="231F20"/>
                </a:solidFill>
              </a:rPr>
              <a:t>– 10 103 га</a:t>
            </a:r>
            <a:endParaRPr sz="1200"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200" dirty="0">
                <a:solidFill>
                  <a:srgbClr val="231F20"/>
                </a:solidFill>
              </a:rPr>
              <a:t>Сенокосы </a:t>
            </a:r>
            <a:r>
              <a:rPr lang="ru" sz="1200" dirty="0" smtClean="0">
                <a:solidFill>
                  <a:srgbClr val="231F20"/>
                </a:solidFill>
              </a:rPr>
              <a:t>– 53 107 га</a:t>
            </a:r>
            <a:endParaRPr sz="1200" dirty="0">
              <a:solidFill>
                <a:srgbClr val="231F20"/>
              </a:solidFill>
            </a:endParaRPr>
          </a:p>
        </p:txBody>
      </p:sp>
      <p:sp>
        <p:nvSpPr>
          <p:cNvPr id="548" name="Google Shape;548;p62"/>
          <p:cNvSpPr txBox="1"/>
          <p:nvPr/>
        </p:nvSpPr>
        <p:spPr>
          <a:xfrm>
            <a:off x="359961" y="4281912"/>
            <a:ext cx="921761" cy="72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625" rIns="0" bIns="0" anchor="t" anchorCtr="0">
            <a:spAutoFit/>
          </a:bodyPr>
          <a:lstStyle/>
          <a:p>
            <a:pPr marL="12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rgbClr val="7B2668"/>
                </a:solidFill>
              </a:rPr>
              <a:t>745,38 млн.руб</a:t>
            </a:r>
            <a:r>
              <a:rPr lang="ru" sz="1600" b="1" dirty="0" smtClean="0">
                <a:solidFill>
                  <a:srgbClr val="7B2668"/>
                </a:solidFill>
              </a:rPr>
              <a:t>.</a:t>
            </a:r>
          </a:p>
          <a:p>
            <a:pPr marL="12700" lvl="0" algn="ctr"/>
            <a:r>
              <a:rPr lang="ru-RU" sz="800" dirty="0" smtClean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800" dirty="0">
                <a:solidFill>
                  <a:srgbClr val="34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категориях хозяйств</a:t>
            </a:r>
            <a:endParaRPr sz="800" dirty="0">
              <a:solidFill>
                <a:srgbClr val="7B266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49" name="Google Shape;549;p62"/>
          <p:cNvSpPr txBox="1"/>
          <p:nvPr/>
        </p:nvSpPr>
        <p:spPr>
          <a:xfrm>
            <a:off x="1475652" y="4409490"/>
            <a:ext cx="7435018" cy="5667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</a:rPr>
              <a:t>Объём произведённой продукции </a:t>
            </a:r>
            <a:r>
              <a:rPr lang="ru" sz="1600" dirty="0" smtClean="0">
                <a:solidFill>
                  <a:schemeClr val="dk1"/>
                </a:solidFill>
              </a:rPr>
              <a:t>(молоко – 480,0 млн.руб., мясо – 258,0 млн.руб., яйцо – 5,52 млн.руб., зерновые культуры – 0,65 млн.руб.)</a:t>
            </a:r>
            <a:endParaRPr sz="16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50" name="Google Shape;550;p62"/>
          <p:cNvSpPr txBox="1"/>
          <p:nvPr/>
        </p:nvSpPr>
        <p:spPr>
          <a:xfrm>
            <a:off x="359961" y="1481864"/>
            <a:ext cx="3573849" cy="14478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891861"/>
                </a:solidFill>
              </a:rPr>
              <a:t>Крупные </a:t>
            </a:r>
            <a:r>
              <a:rPr lang="ru" dirty="0" smtClean="0">
                <a:solidFill>
                  <a:srgbClr val="891861"/>
                </a:solidFill>
              </a:rPr>
              <a:t>сельхозтоваропроизводители:</a:t>
            </a:r>
          </a:p>
          <a:p>
            <a:pPr marL="298450" marR="0" lvl="0" indent="-28575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200" dirty="0" smtClean="0">
                <a:solidFill>
                  <a:schemeClr val="dk1"/>
                </a:solidFill>
              </a:rPr>
              <a:t>ИП Мелентьев В.Н.</a:t>
            </a:r>
          </a:p>
          <a:p>
            <a:pPr marL="298450" marR="0" lvl="0" indent="-28575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200" dirty="0" smtClean="0">
                <a:solidFill>
                  <a:schemeClr val="dk1"/>
                </a:solidFill>
              </a:rPr>
              <a:t>ИП ГКФХ Доржициренов Д.Б.</a:t>
            </a:r>
          </a:p>
          <a:p>
            <a:pPr marL="298450" marR="0" lvl="0" indent="-28575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200" dirty="0" smtClean="0">
                <a:solidFill>
                  <a:schemeClr val="dk1"/>
                </a:solidFill>
                <a:sym typeface="Arial"/>
              </a:rPr>
              <a:t>ИП ГКФХ Баженов Ю.В.</a:t>
            </a:r>
          </a:p>
          <a:p>
            <a:pPr marL="298450" marR="0" lvl="0" indent="-28575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200" dirty="0" smtClean="0">
                <a:solidFill>
                  <a:schemeClr val="dk1"/>
                </a:solidFill>
              </a:rPr>
              <a:t>ИП Баторов М.Ф.</a:t>
            </a:r>
          </a:p>
          <a:p>
            <a:pPr marL="298450" marR="0" lvl="0" indent="-28575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200" dirty="0" smtClean="0">
                <a:solidFill>
                  <a:schemeClr val="dk1"/>
                </a:solidFill>
                <a:sym typeface="Arial"/>
              </a:rPr>
              <a:t>ИП ГКФХ Исаев Е.А.</a:t>
            </a:r>
          </a:p>
          <a:p>
            <a:pPr marL="298450" marR="0" lvl="0" indent="-28575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200" dirty="0" smtClean="0">
                <a:solidFill>
                  <a:schemeClr val="dk1"/>
                </a:solidFill>
              </a:rPr>
              <a:t>ИП ГКФХ Дмитриев А.В.</a:t>
            </a:r>
            <a:endParaRPr lang="ru" sz="1200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465" y="723867"/>
            <a:ext cx="4438329" cy="34634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192" y="1789458"/>
            <a:ext cx="256054" cy="1646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919" y="1789458"/>
            <a:ext cx="256054" cy="1646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491" y="1399560"/>
            <a:ext cx="304748" cy="1959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138" y="2998471"/>
            <a:ext cx="256054" cy="1646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833" y="2906273"/>
            <a:ext cx="176713" cy="921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845" y="1651469"/>
            <a:ext cx="206984" cy="1379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319" y="1871761"/>
            <a:ext cx="201993" cy="1346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5171" y="2410144"/>
            <a:ext cx="181604" cy="1210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4891" y="2672947"/>
            <a:ext cx="182896" cy="1219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9157" y="1749830"/>
            <a:ext cx="182896" cy="1219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4823" y="3561717"/>
            <a:ext cx="182896" cy="1219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4823" y="3109343"/>
            <a:ext cx="182896" cy="1219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4144" y="3246034"/>
            <a:ext cx="182896" cy="121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4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rgbClr val="7F7F7F"/>
                </a:solidFill>
              </a:rPr>
              <a:t>Забайкальский муниципальный округ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rgbClr val="7F7F7F"/>
                </a:solidFill>
              </a:rPr>
              <a:t>Промышленность</a:t>
            </a:r>
            <a:endParaRPr sz="1000" dirty="0"/>
          </a:p>
        </p:txBody>
      </p:sp>
      <p:sp>
        <p:nvSpPr>
          <p:cNvPr id="567" name="Google Shape;567;p64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64"/>
          <p:cNvSpPr/>
          <p:nvPr/>
        </p:nvSpPr>
        <p:spPr>
          <a:xfrm>
            <a:off x="406073" y="836838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Количество промышленных предприятий района: </a:t>
            </a:r>
            <a:r>
              <a:rPr lang="ru" sz="1100" b="1" dirty="0" smtClean="0">
                <a:solidFill>
                  <a:srgbClr val="FFFFFF"/>
                </a:solidFill>
              </a:rPr>
              <a:t>14</a:t>
            </a:r>
            <a:endParaRPr sz="1100" dirty="0"/>
          </a:p>
        </p:txBody>
      </p:sp>
      <p:sp>
        <p:nvSpPr>
          <p:cNvPr id="569" name="Google Shape;569;p64"/>
          <p:cNvSpPr txBox="1"/>
          <p:nvPr/>
        </p:nvSpPr>
        <p:spPr>
          <a:xfrm>
            <a:off x="292144" y="1522821"/>
            <a:ext cx="3731216" cy="2170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891861"/>
                </a:solidFill>
              </a:rPr>
              <a:t>Виды предприятий района</a:t>
            </a:r>
            <a:r>
              <a:rPr lang="ru" sz="1550" dirty="0">
                <a:solidFill>
                  <a:srgbClr val="891861"/>
                </a:solidFill>
              </a:rPr>
              <a:t>:</a:t>
            </a:r>
            <a:endParaRPr sz="1550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200" dirty="0" smtClean="0">
                <a:solidFill>
                  <a:srgbClr val="231F20"/>
                </a:solidFill>
              </a:rPr>
              <a:t>Энергетика – </a:t>
            </a:r>
            <a:r>
              <a:rPr lang="en-US" sz="1200" dirty="0" smtClean="0">
                <a:solidFill>
                  <a:srgbClr val="231F20"/>
                </a:solidFill>
              </a:rPr>
              <a:t>АО “</a:t>
            </a:r>
            <a:r>
              <a:rPr lang="en-US" sz="1200" dirty="0" err="1" smtClean="0">
                <a:solidFill>
                  <a:srgbClr val="231F20"/>
                </a:solidFill>
              </a:rPr>
              <a:t>Читаэнерго</a:t>
            </a:r>
            <a:r>
              <a:rPr lang="en-US" sz="1200" dirty="0" smtClean="0">
                <a:solidFill>
                  <a:srgbClr val="231F20"/>
                </a:solidFill>
              </a:rPr>
              <a:t>”,</a:t>
            </a:r>
            <a:r>
              <a:rPr lang="ru" sz="1200" dirty="0" smtClean="0">
                <a:solidFill>
                  <a:srgbClr val="231F20"/>
                </a:solidFill>
              </a:rPr>
              <a:t> МАНУ Благоустройство</a:t>
            </a:r>
            <a:endParaRPr sz="1200"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200" dirty="0">
                <a:solidFill>
                  <a:srgbClr val="231F20"/>
                </a:solidFill>
              </a:rPr>
              <a:t>Переработка </a:t>
            </a:r>
            <a:r>
              <a:rPr lang="ru" sz="1200" dirty="0" smtClean="0">
                <a:solidFill>
                  <a:srgbClr val="231F20"/>
                </a:solidFill>
              </a:rPr>
              <a:t>–ИП ГКФХ Бронников, ИП Шатова, ИП Цоц</a:t>
            </a:r>
            <a:endParaRPr sz="1200"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200" dirty="0" smtClean="0">
                <a:solidFill>
                  <a:srgbClr val="231F20"/>
                </a:solidFill>
              </a:rPr>
              <a:t>Производство – ИП Элизбарян, ИП Данилова, ИП Большакова, ИП Касумов, ИП Беломестнов, ИП Подлегаева, АУ ЗИЦ</a:t>
            </a:r>
            <a:endParaRPr sz="1200"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200" dirty="0" smtClean="0">
                <a:solidFill>
                  <a:srgbClr val="231F20"/>
                </a:solidFill>
              </a:rPr>
              <a:t>Прочие – ООО Олерон+, УК Атлант </a:t>
            </a:r>
            <a:endParaRPr sz="1200" dirty="0">
              <a:solidFill>
                <a:srgbClr val="231F20"/>
              </a:solidFill>
            </a:endParaRPr>
          </a:p>
        </p:txBody>
      </p:sp>
      <p:sp>
        <p:nvSpPr>
          <p:cNvPr id="571" name="Google Shape;571;p64"/>
          <p:cNvSpPr/>
          <p:nvPr/>
        </p:nvSpPr>
        <p:spPr>
          <a:xfrm>
            <a:off x="406075" y="4009525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Объём промышленного </a:t>
            </a:r>
            <a:r>
              <a:rPr lang="ru" sz="1100" b="1" dirty="0" smtClean="0">
                <a:solidFill>
                  <a:srgbClr val="FFFFFF"/>
                </a:solidFill>
              </a:rPr>
              <a:t>производства за 9 месяцев 2025 года: 350,4 млн.рублей</a:t>
            </a:r>
            <a:endParaRPr sz="1100" dirty="0"/>
          </a:p>
        </p:txBody>
      </p:sp>
      <p:sp>
        <p:nvSpPr>
          <p:cNvPr id="572" name="Google Shape;572;p64"/>
          <p:cNvSpPr txBox="1"/>
          <p:nvPr/>
        </p:nvSpPr>
        <p:spPr>
          <a:xfrm>
            <a:off x="6503075" y="2431575"/>
            <a:ext cx="1456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6C6C72"/>
                </a:solidFill>
              </a:rPr>
              <a:t>карта района с расположением крупных предприятий отрасли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1" y="836838"/>
            <a:ext cx="4531078" cy="34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000000"/>
      </a:accent2>
      <a:accent3>
        <a:srgbClr val="7F7F7F"/>
      </a:accent3>
      <a:accent4>
        <a:srgbClr val="808DA9"/>
      </a:accent4>
      <a:accent5>
        <a:srgbClr val="AC956E"/>
      </a:accent5>
      <a:accent6>
        <a:srgbClr val="DEDEE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000000"/>
      </a:accent2>
      <a:accent3>
        <a:srgbClr val="7F7F7F"/>
      </a:accent3>
      <a:accent4>
        <a:srgbClr val="808DA9"/>
      </a:accent4>
      <a:accent5>
        <a:srgbClr val="AC956E"/>
      </a:accent5>
      <a:accent6>
        <a:srgbClr val="DEDEE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11938</TotalTime>
  <Words>912</Words>
  <Application>Microsoft Office PowerPoint</Application>
  <PresentationFormat>Экран (16:9)</PresentationFormat>
  <Paragraphs>146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Helvetica Neue</vt:lpstr>
      <vt:lpstr>Times New Roman</vt:lpstr>
      <vt:lpstr>Calibri</vt:lpstr>
      <vt:lpstr>tahoma</vt:lpstr>
      <vt:lpstr>2_Office Theme</vt:lpstr>
      <vt:lpstr>Office Theme</vt:lpstr>
      <vt:lpstr>1_Office Theme</vt:lpstr>
      <vt:lpstr>3_Office Theme</vt:lpstr>
      <vt:lpstr>Презентация PowerPoint</vt:lpstr>
      <vt:lpstr>Забайкальский муниципальный округ</vt:lpstr>
      <vt:lpstr>Забайкальский муниципальный округ Системообразующие предприятия</vt:lpstr>
      <vt:lpstr>Забайкальский муниципальный округ</vt:lpstr>
      <vt:lpstr>Презентация PowerPoint</vt:lpstr>
      <vt:lpstr>Забайкальский муниципальный округ ТОР «Забайкалье» </vt:lpstr>
      <vt:lpstr>Забайкальский муниципальный округ  Полезные ископаемые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Кузьмина Е.В.</dc:creator>
  <cp:lastModifiedBy>RePack by Diakov</cp:lastModifiedBy>
  <cp:revision>76</cp:revision>
  <cp:lastPrinted>2025-11-12T02:45:50Z</cp:lastPrinted>
  <dcterms:modified xsi:type="dcterms:W3CDTF">2025-11-19T07:00:45Z</dcterms:modified>
</cp:coreProperties>
</file>